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0" r:id="rId3"/>
    <p:sldId id="261" r:id="rId4"/>
    <p:sldId id="259" r:id="rId5"/>
    <p:sldId id="262" r:id="rId6"/>
    <p:sldId id="268" r:id="rId7"/>
    <p:sldId id="263" r:id="rId8"/>
    <p:sldId id="264" r:id="rId9"/>
    <p:sldId id="265" r:id="rId10"/>
    <p:sldId id="266" r:id="rId11"/>
    <p:sldId id="269" r:id="rId12"/>
    <p:sldId id="270" r:id="rId13"/>
    <p:sldId id="271" r:id="rId14"/>
    <p:sldId id="272" r:id="rId15"/>
    <p:sldId id="267"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660"/>
  </p:normalViewPr>
  <p:slideViewPr>
    <p:cSldViewPr snapToGrid="0">
      <p:cViewPr varScale="1">
        <p:scale>
          <a:sx n="70" d="100"/>
          <a:sy n="70" d="100"/>
        </p:scale>
        <p:origin x="48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6C2AB3-25B9-44E1-9DD2-9FB209918BF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5A8D22A-5CBC-42D9-8A9F-26AF2501F9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2AD1A62-34E9-40D0-944E-A8004561D13C}"/>
              </a:ext>
            </a:extLst>
          </p:cNvPr>
          <p:cNvSpPr>
            <a:spLocks noGrp="1"/>
          </p:cNvSpPr>
          <p:nvPr>
            <p:ph type="dt" sz="half" idx="10"/>
          </p:nvPr>
        </p:nvSpPr>
        <p:spPr/>
        <p:txBody>
          <a:bodyPr/>
          <a:lstStyle/>
          <a:p>
            <a:fld id="{64B9605A-5DEB-427C-B478-840BEC388090}" type="datetimeFigureOut">
              <a:rPr lang="fr-FR" smtClean="0"/>
              <a:t>21/06/2021</a:t>
            </a:fld>
            <a:endParaRPr lang="fr-FR"/>
          </a:p>
        </p:txBody>
      </p:sp>
      <p:sp>
        <p:nvSpPr>
          <p:cNvPr id="5" name="Espace réservé du pied de page 4">
            <a:extLst>
              <a:ext uri="{FF2B5EF4-FFF2-40B4-BE49-F238E27FC236}">
                <a16:creationId xmlns:a16="http://schemas.microsoft.com/office/drawing/2014/main" id="{4AE44715-7638-443D-9AE3-D8006951D77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7772528-6CD8-41DE-9B52-C06073C95D2E}"/>
              </a:ext>
            </a:extLst>
          </p:cNvPr>
          <p:cNvSpPr>
            <a:spLocks noGrp="1"/>
          </p:cNvSpPr>
          <p:nvPr>
            <p:ph type="sldNum" sz="quarter" idx="12"/>
          </p:nvPr>
        </p:nvSpPr>
        <p:spPr/>
        <p:txBody>
          <a:bodyPr/>
          <a:lstStyle/>
          <a:p>
            <a:fld id="{C8FFFBD3-2D83-46D6-8F82-11B6257254C3}" type="slidenum">
              <a:rPr lang="fr-FR" smtClean="0"/>
              <a:t>‹N°›</a:t>
            </a:fld>
            <a:endParaRPr lang="fr-FR"/>
          </a:p>
        </p:txBody>
      </p:sp>
    </p:spTree>
    <p:extLst>
      <p:ext uri="{BB962C8B-B14F-4D97-AF65-F5344CB8AC3E}">
        <p14:creationId xmlns:p14="http://schemas.microsoft.com/office/powerpoint/2010/main" val="10252750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9F086D-E161-45D0-BCC9-FBDBE8B5BC4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332B1E0-794A-4EBB-8ECA-4E3908A0CE3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73E2BC-8599-4C60-8D2A-C70B952E249A}"/>
              </a:ext>
            </a:extLst>
          </p:cNvPr>
          <p:cNvSpPr>
            <a:spLocks noGrp="1"/>
          </p:cNvSpPr>
          <p:nvPr>
            <p:ph type="dt" sz="half" idx="10"/>
          </p:nvPr>
        </p:nvSpPr>
        <p:spPr/>
        <p:txBody>
          <a:bodyPr/>
          <a:lstStyle/>
          <a:p>
            <a:fld id="{64B9605A-5DEB-427C-B478-840BEC388090}" type="datetimeFigureOut">
              <a:rPr lang="fr-FR" smtClean="0"/>
              <a:t>21/06/2021</a:t>
            </a:fld>
            <a:endParaRPr lang="fr-FR"/>
          </a:p>
        </p:txBody>
      </p:sp>
      <p:sp>
        <p:nvSpPr>
          <p:cNvPr id="5" name="Espace réservé du pied de page 4">
            <a:extLst>
              <a:ext uri="{FF2B5EF4-FFF2-40B4-BE49-F238E27FC236}">
                <a16:creationId xmlns:a16="http://schemas.microsoft.com/office/drawing/2014/main" id="{ECC4EF6E-63EC-4BAB-939A-828EDEFAA8B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84602CC-28EB-4111-B859-993A353B1F18}"/>
              </a:ext>
            </a:extLst>
          </p:cNvPr>
          <p:cNvSpPr>
            <a:spLocks noGrp="1"/>
          </p:cNvSpPr>
          <p:nvPr>
            <p:ph type="sldNum" sz="quarter" idx="12"/>
          </p:nvPr>
        </p:nvSpPr>
        <p:spPr/>
        <p:txBody>
          <a:bodyPr/>
          <a:lstStyle/>
          <a:p>
            <a:fld id="{C8FFFBD3-2D83-46D6-8F82-11B6257254C3}" type="slidenum">
              <a:rPr lang="fr-FR" smtClean="0"/>
              <a:t>‹N°›</a:t>
            </a:fld>
            <a:endParaRPr lang="fr-FR"/>
          </a:p>
        </p:txBody>
      </p:sp>
    </p:spTree>
    <p:extLst>
      <p:ext uri="{BB962C8B-B14F-4D97-AF65-F5344CB8AC3E}">
        <p14:creationId xmlns:p14="http://schemas.microsoft.com/office/powerpoint/2010/main" val="3195953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E32EA6-AB43-4FAD-8837-38B10FA1358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C15B835-2C15-4B59-8FF0-0FFEA509D2E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E2938ED-B9E2-49EB-8E8A-B2E0E898B02B}"/>
              </a:ext>
            </a:extLst>
          </p:cNvPr>
          <p:cNvSpPr>
            <a:spLocks noGrp="1"/>
          </p:cNvSpPr>
          <p:nvPr>
            <p:ph type="dt" sz="half" idx="10"/>
          </p:nvPr>
        </p:nvSpPr>
        <p:spPr/>
        <p:txBody>
          <a:bodyPr/>
          <a:lstStyle/>
          <a:p>
            <a:fld id="{64B9605A-5DEB-427C-B478-840BEC388090}" type="datetimeFigureOut">
              <a:rPr lang="fr-FR" smtClean="0"/>
              <a:t>21/06/2021</a:t>
            </a:fld>
            <a:endParaRPr lang="fr-FR"/>
          </a:p>
        </p:txBody>
      </p:sp>
      <p:sp>
        <p:nvSpPr>
          <p:cNvPr id="5" name="Espace réservé du pied de page 4">
            <a:extLst>
              <a:ext uri="{FF2B5EF4-FFF2-40B4-BE49-F238E27FC236}">
                <a16:creationId xmlns:a16="http://schemas.microsoft.com/office/drawing/2014/main" id="{425C448F-4CA2-4A1E-9A71-C540CBC6D2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0110D2-CBB0-421A-B8E4-456175F6CC11}"/>
              </a:ext>
            </a:extLst>
          </p:cNvPr>
          <p:cNvSpPr>
            <a:spLocks noGrp="1"/>
          </p:cNvSpPr>
          <p:nvPr>
            <p:ph type="sldNum" sz="quarter" idx="12"/>
          </p:nvPr>
        </p:nvSpPr>
        <p:spPr/>
        <p:txBody>
          <a:bodyPr/>
          <a:lstStyle/>
          <a:p>
            <a:fld id="{C8FFFBD3-2D83-46D6-8F82-11B6257254C3}" type="slidenum">
              <a:rPr lang="fr-FR" smtClean="0"/>
              <a:t>‹N°›</a:t>
            </a:fld>
            <a:endParaRPr lang="fr-FR"/>
          </a:p>
        </p:txBody>
      </p:sp>
    </p:spTree>
    <p:extLst>
      <p:ext uri="{BB962C8B-B14F-4D97-AF65-F5344CB8AC3E}">
        <p14:creationId xmlns:p14="http://schemas.microsoft.com/office/powerpoint/2010/main" val="4188217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4E594D-B9BB-4ABC-96EA-F8A6CD6C0E1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E162B4F-EDA8-47E6-A737-F421BC009C0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97D3F52-C4EB-4BD7-B1F5-7BB874401AC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BED0DAB-85CF-4402-B9D3-2059553E2399}"/>
              </a:ext>
            </a:extLst>
          </p:cNvPr>
          <p:cNvSpPr>
            <a:spLocks noGrp="1"/>
          </p:cNvSpPr>
          <p:nvPr>
            <p:ph type="dt" sz="half" idx="10"/>
          </p:nvPr>
        </p:nvSpPr>
        <p:spPr/>
        <p:txBody>
          <a:bodyPr/>
          <a:lstStyle/>
          <a:p>
            <a:fld id="{64B9605A-5DEB-427C-B478-840BEC388090}" type="datetimeFigureOut">
              <a:rPr lang="fr-FR" smtClean="0"/>
              <a:t>21/06/2021</a:t>
            </a:fld>
            <a:endParaRPr lang="fr-FR"/>
          </a:p>
        </p:txBody>
      </p:sp>
      <p:sp>
        <p:nvSpPr>
          <p:cNvPr id="6" name="Espace réservé du pied de page 5">
            <a:extLst>
              <a:ext uri="{FF2B5EF4-FFF2-40B4-BE49-F238E27FC236}">
                <a16:creationId xmlns:a16="http://schemas.microsoft.com/office/drawing/2014/main" id="{F785B273-A6D7-4F32-BBF6-9C9FF0516D9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D0C3B45-E463-400B-BAED-F795F87095E4}"/>
              </a:ext>
            </a:extLst>
          </p:cNvPr>
          <p:cNvSpPr>
            <a:spLocks noGrp="1"/>
          </p:cNvSpPr>
          <p:nvPr>
            <p:ph type="sldNum" sz="quarter" idx="12"/>
          </p:nvPr>
        </p:nvSpPr>
        <p:spPr/>
        <p:txBody>
          <a:bodyPr/>
          <a:lstStyle/>
          <a:p>
            <a:fld id="{C8FFFBD3-2D83-46D6-8F82-11B6257254C3}" type="slidenum">
              <a:rPr lang="fr-FR" smtClean="0"/>
              <a:t>‹N°›</a:t>
            </a:fld>
            <a:endParaRPr lang="fr-FR"/>
          </a:p>
        </p:txBody>
      </p:sp>
    </p:spTree>
    <p:extLst>
      <p:ext uri="{BB962C8B-B14F-4D97-AF65-F5344CB8AC3E}">
        <p14:creationId xmlns:p14="http://schemas.microsoft.com/office/powerpoint/2010/main" val="835204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A89902-0DDE-4332-9A6E-53C006524CC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2E55B01-5139-4444-B035-F68E1324772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1DF7A23-DA93-4A67-8E4A-DFAF091A2D1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39C3960-1CB8-4E0C-B5B4-7FE741A808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AE755A5-431B-44A3-9532-1F931E65AF2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2AD7811-15F8-44F7-97CC-FBA6ACE43A6B}"/>
              </a:ext>
            </a:extLst>
          </p:cNvPr>
          <p:cNvSpPr>
            <a:spLocks noGrp="1"/>
          </p:cNvSpPr>
          <p:nvPr>
            <p:ph type="dt" sz="half" idx="10"/>
          </p:nvPr>
        </p:nvSpPr>
        <p:spPr/>
        <p:txBody>
          <a:bodyPr/>
          <a:lstStyle/>
          <a:p>
            <a:fld id="{64B9605A-5DEB-427C-B478-840BEC388090}" type="datetimeFigureOut">
              <a:rPr lang="fr-FR" smtClean="0"/>
              <a:t>21/06/2021</a:t>
            </a:fld>
            <a:endParaRPr lang="fr-FR"/>
          </a:p>
        </p:txBody>
      </p:sp>
      <p:sp>
        <p:nvSpPr>
          <p:cNvPr id="8" name="Espace réservé du pied de page 7">
            <a:extLst>
              <a:ext uri="{FF2B5EF4-FFF2-40B4-BE49-F238E27FC236}">
                <a16:creationId xmlns:a16="http://schemas.microsoft.com/office/drawing/2014/main" id="{89EE8307-E982-44BF-9235-27CCAED5015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D5FA04C-994F-42C9-AA99-531635383F7B}"/>
              </a:ext>
            </a:extLst>
          </p:cNvPr>
          <p:cNvSpPr>
            <a:spLocks noGrp="1"/>
          </p:cNvSpPr>
          <p:nvPr>
            <p:ph type="sldNum" sz="quarter" idx="12"/>
          </p:nvPr>
        </p:nvSpPr>
        <p:spPr/>
        <p:txBody>
          <a:bodyPr/>
          <a:lstStyle/>
          <a:p>
            <a:fld id="{C8FFFBD3-2D83-46D6-8F82-11B6257254C3}" type="slidenum">
              <a:rPr lang="fr-FR" smtClean="0"/>
              <a:t>‹N°›</a:t>
            </a:fld>
            <a:endParaRPr lang="fr-FR"/>
          </a:p>
        </p:txBody>
      </p:sp>
    </p:spTree>
    <p:extLst>
      <p:ext uri="{BB962C8B-B14F-4D97-AF65-F5344CB8AC3E}">
        <p14:creationId xmlns:p14="http://schemas.microsoft.com/office/powerpoint/2010/main" val="3426195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2AE353-A38E-411C-A55F-23BB5F63EB2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EEC6D8E-C94D-4DE3-9231-30133624318B}"/>
              </a:ext>
            </a:extLst>
          </p:cNvPr>
          <p:cNvSpPr>
            <a:spLocks noGrp="1"/>
          </p:cNvSpPr>
          <p:nvPr>
            <p:ph type="dt" sz="half" idx="10"/>
          </p:nvPr>
        </p:nvSpPr>
        <p:spPr/>
        <p:txBody>
          <a:bodyPr/>
          <a:lstStyle/>
          <a:p>
            <a:fld id="{64B9605A-5DEB-427C-B478-840BEC388090}" type="datetimeFigureOut">
              <a:rPr lang="fr-FR" smtClean="0"/>
              <a:t>21/06/2021</a:t>
            </a:fld>
            <a:endParaRPr lang="fr-FR"/>
          </a:p>
        </p:txBody>
      </p:sp>
      <p:sp>
        <p:nvSpPr>
          <p:cNvPr id="4" name="Espace réservé du pied de page 3">
            <a:extLst>
              <a:ext uri="{FF2B5EF4-FFF2-40B4-BE49-F238E27FC236}">
                <a16:creationId xmlns:a16="http://schemas.microsoft.com/office/drawing/2014/main" id="{F7BD563D-DA27-4763-8911-2B9A3437335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E983C88-F537-44AA-9D80-5556760686E5}"/>
              </a:ext>
            </a:extLst>
          </p:cNvPr>
          <p:cNvSpPr>
            <a:spLocks noGrp="1"/>
          </p:cNvSpPr>
          <p:nvPr>
            <p:ph type="sldNum" sz="quarter" idx="12"/>
          </p:nvPr>
        </p:nvSpPr>
        <p:spPr/>
        <p:txBody>
          <a:bodyPr/>
          <a:lstStyle/>
          <a:p>
            <a:fld id="{C8FFFBD3-2D83-46D6-8F82-11B6257254C3}" type="slidenum">
              <a:rPr lang="fr-FR" smtClean="0"/>
              <a:t>‹N°›</a:t>
            </a:fld>
            <a:endParaRPr lang="fr-FR"/>
          </a:p>
        </p:txBody>
      </p:sp>
    </p:spTree>
    <p:extLst>
      <p:ext uri="{BB962C8B-B14F-4D97-AF65-F5344CB8AC3E}">
        <p14:creationId xmlns:p14="http://schemas.microsoft.com/office/powerpoint/2010/main" val="394640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95A4791-17F7-46BD-8B66-E669C91000FB}"/>
              </a:ext>
            </a:extLst>
          </p:cNvPr>
          <p:cNvSpPr>
            <a:spLocks noGrp="1"/>
          </p:cNvSpPr>
          <p:nvPr>
            <p:ph type="dt" sz="half" idx="10"/>
          </p:nvPr>
        </p:nvSpPr>
        <p:spPr/>
        <p:txBody>
          <a:bodyPr/>
          <a:lstStyle/>
          <a:p>
            <a:fld id="{64B9605A-5DEB-427C-B478-840BEC388090}" type="datetimeFigureOut">
              <a:rPr lang="fr-FR" smtClean="0"/>
              <a:t>21/06/2021</a:t>
            </a:fld>
            <a:endParaRPr lang="fr-FR"/>
          </a:p>
        </p:txBody>
      </p:sp>
      <p:sp>
        <p:nvSpPr>
          <p:cNvPr id="3" name="Espace réservé du pied de page 2">
            <a:extLst>
              <a:ext uri="{FF2B5EF4-FFF2-40B4-BE49-F238E27FC236}">
                <a16:creationId xmlns:a16="http://schemas.microsoft.com/office/drawing/2014/main" id="{940732B0-7330-49CE-8803-9F0ED1245AF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3FDEEF3-2BA2-4BEE-BF94-04A1DB15151B}"/>
              </a:ext>
            </a:extLst>
          </p:cNvPr>
          <p:cNvSpPr>
            <a:spLocks noGrp="1"/>
          </p:cNvSpPr>
          <p:nvPr>
            <p:ph type="sldNum" sz="quarter" idx="12"/>
          </p:nvPr>
        </p:nvSpPr>
        <p:spPr/>
        <p:txBody>
          <a:bodyPr/>
          <a:lstStyle/>
          <a:p>
            <a:fld id="{C8FFFBD3-2D83-46D6-8F82-11B6257254C3}" type="slidenum">
              <a:rPr lang="fr-FR" smtClean="0"/>
              <a:t>‹N°›</a:t>
            </a:fld>
            <a:endParaRPr lang="fr-FR"/>
          </a:p>
        </p:txBody>
      </p:sp>
    </p:spTree>
    <p:extLst>
      <p:ext uri="{BB962C8B-B14F-4D97-AF65-F5344CB8AC3E}">
        <p14:creationId xmlns:p14="http://schemas.microsoft.com/office/powerpoint/2010/main" val="1362619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457ED0-B490-4871-A2EB-0A42732D50A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2733EF7-33EB-492C-98AD-1D31BD40D7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E15F395-948E-404B-A0C5-AC9D53D68C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0481FC1-8ABE-4D12-964A-4AB653542571}"/>
              </a:ext>
            </a:extLst>
          </p:cNvPr>
          <p:cNvSpPr>
            <a:spLocks noGrp="1"/>
          </p:cNvSpPr>
          <p:nvPr>
            <p:ph type="dt" sz="half" idx="10"/>
          </p:nvPr>
        </p:nvSpPr>
        <p:spPr/>
        <p:txBody>
          <a:bodyPr/>
          <a:lstStyle/>
          <a:p>
            <a:fld id="{64B9605A-5DEB-427C-B478-840BEC388090}" type="datetimeFigureOut">
              <a:rPr lang="fr-FR" smtClean="0"/>
              <a:t>21/06/2021</a:t>
            </a:fld>
            <a:endParaRPr lang="fr-FR"/>
          </a:p>
        </p:txBody>
      </p:sp>
      <p:sp>
        <p:nvSpPr>
          <p:cNvPr id="6" name="Espace réservé du pied de page 5">
            <a:extLst>
              <a:ext uri="{FF2B5EF4-FFF2-40B4-BE49-F238E27FC236}">
                <a16:creationId xmlns:a16="http://schemas.microsoft.com/office/drawing/2014/main" id="{518B2455-36E3-448B-A703-E1CEA195A2D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31EE102-062E-4138-967E-F803224589DB}"/>
              </a:ext>
            </a:extLst>
          </p:cNvPr>
          <p:cNvSpPr>
            <a:spLocks noGrp="1"/>
          </p:cNvSpPr>
          <p:nvPr>
            <p:ph type="sldNum" sz="quarter" idx="12"/>
          </p:nvPr>
        </p:nvSpPr>
        <p:spPr/>
        <p:txBody>
          <a:bodyPr/>
          <a:lstStyle/>
          <a:p>
            <a:fld id="{C8FFFBD3-2D83-46D6-8F82-11B6257254C3}" type="slidenum">
              <a:rPr lang="fr-FR" smtClean="0"/>
              <a:t>‹N°›</a:t>
            </a:fld>
            <a:endParaRPr lang="fr-FR"/>
          </a:p>
        </p:txBody>
      </p:sp>
    </p:spTree>
    <p:extLst>
      <p:ext uri="{BB962C8B-B14F-4D97-AF65-F5344CB8AC3E}">
        <p14:creationId xmlns:p14="http://schemas.microsoft.com/office/powerpoint/2010/main" val="2490495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FE1250-7EA2-4CA7-A496-FD0CDCE97A7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3A94990-208B-4EAE-A58D-303BD1C3C3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CAFFD0C-5610-4843-80BC-36C07B24DB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AF245A4-1E07-47B9-968B-2ACA65EB75E0}"/>
              </a:ext>
            </a:extLst>
          </p:cNvPr>
          <p:cNvSpPr>
            <a:spLocks noGrp="1"/>
          </p:cNvSpPr>
          <p:nvPr>
            <p:ph type="dt" sz="half" idx="10"/>
          </p:nvPr>
        </p:nvSpPr>
        <p:spPr/>
        <p:txBody>
          <a:bodyPr/>
          <a:lstStyle/>
          <a:p>
            <a:fld id="{64B9605A-5DEB-427C-B478-840BEC388090}" type="datetimeFigureOut">
              <a:rPr lang="fr-FR" smtClean="0"/>
              <a:t>21/06/2021</a:t>
            </a:fld>
            <a:endParaRPr lang="fr-FR"/>
          </a:p>
        </p:txBody>
      </p:sp>
      <p:sp>
        <p:nvSpPr>
          <p:cNvPr id="6" name="Espace réservé du pied de page 5">
            <a:extLst>
              <a:ext uri="{FF2B5EF4-FFF2-40B4-BE49-F238E27FC236}">
                <a16:creationId xmlns:a16="http://schemas.microsoft.com/office/drawing/2014/main" id="{0CB9B1DD-2F16-4ECD-8452-91A70FEC4B8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004165B-82F2-4612-88BC-85AF07463800}"/>
              </a:ext>
            </a:extLst>
          </p:cNvPr>
          <p:cNvSpPr>
            <a:spLocks noGrp="1"/>
          </p:cNvSpPr>
          <p:nvPr>
            <p:ph type="sldNum" sz="quarter" idx="12"/>
          </p:nvPr>
        </p:nvSpPr>
        <p:spPr/>
        <p:txBody>
          <a:bodyPr/>
          <a:lstStyle/>
          <a:p>
            <a:fld id="{C8FFFBD3-2D83-46D6-8F82-11B6257254C3}" type="slidenum">
              <a:rPr lang="fr-FR" smtClean="0"/>
              <a:t>‹N°›</a:t>
            </a:fld>
            <a:endParaRPr lang="fr-FR"/>
          </a:p>
        </p:txBody>
      </p:sp>
    </p:spTree>
    <p:extLst>
      <p:ext uri="{BB962C8B-B14F-4D97-AF65-F5344CB8AC3E}">
        <p14:creationId xmlns:p14="http://schemas.microsoft.com/office/powerpoint/2010/main" val="962758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706545-C4EA-4B97-ACA2-AB6E9141F41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F78319E-3E40-465F-ACD2-ADA8455EC7E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A86EE22-29EC-47A2-A117-FA3DCDBB4A02}"/>
              </a:ext>
            </a:extLst>
          </p:cNvPr>
          <p:cNvSpPr>
            <a:spLocks noGrp="1"/>
          </p:cNvSpPr>
          <p:nvPr>
            <p:ph type="dt" sz="half" idx="10"/>
          </p:nvPr>
        </p:nvSpPr>
        <p:spPr/>
        <p:txBody>
          <a:bodyPr/>
          <a:lstStyle/>
          <a:p>
            <a:fld id="{64B9605A-5DEB-427C-B478-840BEC388090}" type="datetimeFigureOut">
              <a:rPr lang="fr-FR" smtClean="0"/>
              <a:t>21/06/2021</a:t>
            </a:fld>
            <a:endParaRPr lang="fr-FR"/>
          </a:p>
        </p:txBody>
      </p:sp>
      <p:sp>
        <p:nvSpPr>
          <p:cNvPr id="5" name="Espace réservé du pied de page 4">
            <a:extLst>
              <a:ext uri="{FF2B5EF4-FFF2-40B4-BE49-F238E27FC236}">
                <a16:creationId xmlns:a16="http://schemas.microsoft.com/office/drawing/2014/main" id="{F770D1EC-F797-4B28-9B84-D089CF6E867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DA32F7-3E65-40A1-81E3-F2315807E3CB}"/>
              </a:ext>
            </a:extLst>
          </p:cNvPr>
          <p:cNvSpPr>
            <a:spLocks noGrp="1"/>
          </p:cNvSpPr>
          <p:nvPr>
            <p:ph type="sldNum" sz="quarter" idx="12"/>
          </p:nvPr>
        </p:nvSpPr>
        <p:spPr/>
        <p:txBody>
          <a:bodyPr/>
          <a:lstStyle/>
          <a:p>
            <a:fld id="{C8FFFBD3-2D83-46D6-8F82-11B6257254C3}" type="slidenum">
              <a:rPr lang="fr-FR" smtClean="0"/>
              <a:t>‹N°›</a:t>
            </a:fld>
            <a:endParaRPr lang="fr-FR"/>
          </a:p>
        </p:txBody>
      </p:sp>
    </p:spTree>
    <p:extLst>
      <p:ext uri="{BB962C8B-B14F-4D97-AF65-F5344CB8AC3E}">
        <p14:creationId xmlns:p14="http://schemas.microsoft.com/office/powerpoint/2010/main" val="1233799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A1D85F2-D442-4AB3-8E35-DE4AF041CE6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4D39136-A130-4785-A82C-D486FB73F17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466D2F2-1A3E-4A32-9FDB-10BBFDED3FA6}"/>
              </a:ext>
            </a:extLst>
          </p:cNvPr>
          <p:cNvSpPr>
            <a:spLocks noGrp="1"/>
          </p:cNvSpPr>
          <p:nvPr>
            <p:ph type="dt" sz="half" idx="10"/>
          </p:nvPr>
        </p:nvSpPr>
        <p:spPr/>
        <p:txBody>
          <a:bodyPr/>
          <a:lstStyle/>
          <a:p>
            <a:fld id="{64B9605A-5DEB-427C-B478-840BEC388090}" type="datetimeFigureOut">
              <a:rPr lang="fr-FR" smtClean="0"/>
              <a:t>21/06/2021</a:t>
            </a:fld>
            <a:endParaRPr lang="fr-FR"/>
          </a:p>
        </p:txBody>
      </p:sp>
      <p:sp>
        <p:nvSpPr>
          <p:cNvPr id="5" name="Espace réservé du pied de page 4">
            <a:extLst>
              <a:ext uri="{FF2B5EF4-FFF2-40B4-BE49-F238E27FC236}">
                <a16:creationId xmlns:a16="http://schemas.microsoft.com/office/drawing/2014/main" id="{658434BB-ED84-40D6-BF37-AA11918518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115E621-6177-425B-9B16-826473124885}"/>
              </a:ext>
            </a:extLst>
          </p:cNvPr>
          <p:cNvSpPr>
            <a:spLocks noGrp="1"/>
          </p:cNvSpPr>
          <p:nvPr>
            <p:ph type="sldNum" sz="quarter" idx="12"/>
          </p:nvPr>
        </p:nvSpPr>
        <p:spPr/>
        <p:txBody>
          <a:bodyPr/>
          <a:lstStyle/>
          <a:p>
            <a:fld id="{C8FFFBD3-2D83-46D6-8F82-11B6257254C3}" type="slidenum">
              <a:rPr lang="fr-FR" smtClean="0"/>
              <a:t>‹N°›</a:t>
            </a:fld>
            <a:endParaRPr lang="fr-FR"/>
          </a:p>
        </p:txBody>
      </p:sp>
    </p:spTree>
    <p:extLst>
      <p:ext uri="{BB962C8B-B14F-4D97-AF65-F5344CB8AC3E}">
        <p14:creationId xmlns:p14="http://schemas.microsoft.com/office/powerpoint/2010/main" val="3314998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13FA227-04C9-4E02-B40A-1720CEEDCA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049DAC9-32C5-443F-8661-A1E57D798A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E876A5D-C234-4904-9FAA-DDCD46D732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B9605A-5DEB-427C-B478-840BEC388090}" type="datetimeFigureOut">
              <a:rPr lang="fr-FR" smtClean="0"/>
              <a:t>21/06/2021</a:t>
            </a:fld>
            <a:endParaRPr lang="fr-FR"/>
          </a:p>
        </p:txBody>
      </p:sp>
      <p:sp>
        <p:nvSpPr>
          <p:cNvPr id="5" name="Espace réservé du pied de page 4">
            <a:extLst>
              <a:ext uri="{FF2B5EF4-FFF2-40B4-BE49-F238E27FC236}">
                <a16:creationId xmlns:a16="http://schemas.microsoft.com/office/drawing/2014/main" id="{4EF07541-B806-45F4-BBD0-6F2FBBBFAA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D34CEB9-A606-4219-B5FE-404F2B5273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FFFBD3-2D83-46D6-8F82-11B6257254C3}" type="slidenum">
              <a:rPr lang="fr-FR" smtClean="0"/>
              <a:t>‹N°›</a:t>
            </a:fld>
            <a:endParaRPr lang="fr-FR"/>
          </a:p>
        </p:txBody>
      </p:sp>
    </p:spTree>
    <p:extLst>
      <p:ext uri="{BB962C8B-B14F-4D97-AF65-F5344CB8AC3E}">
        <p14:creationId xmlns:p14="http://schemas.microsoft.com/office/powerpoint/2010/main" val="7407043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8412" y="188641"/>
            <a:ext cx="2354892" cy="1470025"/>
          </a:xfrm>
        </p:spPr>
        <p:txBody>
          <a:bodyPr/>
          <a:lstStyle/>
          <a:p>
            <a:endParaRPr lang="fr-FR" dirty="0"/>
          </a:p>
        </p:txBody>
      </p:sp>
      <p:sp>
        <p:nvSpPr>
          <p:cNvPr id="3" name="Subtitle 2"/>
          <p:cNvSpPr>
            <a:spLocks noGrp="1"/>
          </p:cNvSpPr>
          <p:nvPr>
            <p:ph type="subTitle" idx="1"/>
          </p:nvPr>
        </p:nvSpPr>
        <p:spPr>
          <a:xfrm>
            <a:off x="2135560" y="1847307"/>
            <a:ext cx="8949974" cy="4646589"/>
          </a:xfrm>
        </p:spPr>
        <p:txBody>
          <a:bodyPr>
            <a:normAutofit/>
          </a:bodyPr>
          <a:lstStyle/>
          <a:p>
            <a:endParaRPr lang="fr-CM" b="1" dirty="0">
              <a:solidFill>
                <a:schemeClr val="accent6"/>
              </a:solidFill>
            </a:endParaRPr>
          </a:p>
          <a:p>
            <a:r>
              <a:rPr lang="fr-CM" b="1" dirty="0">
                <a:solidFill>
                  <a:srgbClr val="00B050"/>
                </a:solidFill>
              </a:rPr>
              <a:t>Atelier Régional </a:t>
            </a:r>
            <a:r>
              <a:rPr lang="fr-CM" sz="24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de planification et de concertation du REFADD sur la mise en œuvre de son Cadre Stratégique</a:t>
            </a:r>
            <a:endParaRPr lang="fr-FR" dirty="0">
              <a:solidFill>
                <a:srgbClr val="00B050"/>
              </a:solidFill>
            </a:endParaRPr>
          </a:p>
          <a:p>
            <a:r>
              <a:rPr lang="fr-FR" b="1" dirty="0"/>
              <a:t> </a:t>
            </a:r>
            <a:r>
              <a:rPr lang="fr-CM" b="1" dirty="0">
                <a:solidFill>
                  <a:srgbClr val="FF0000"/>
                </a:solidFill>
              </a:rPr>
              <a:t>Brazzaville – Congo, du 21 au 25  2021</a:t>
            </a:r>
            <a:endParaRPr lang="fr-FR" dirty="0">
              <a:solidFill>
                <a:srgbClr val="FF0000"/>
              </a:solidFill>
            </a:endParaRPr>
          </a:p>
          <a:p>
            <a:endParaRPr lang="fr-CM" sz="1800" dirty="0">
              <a:effectLst/>
              <a:latin typeface="Arial" panose="020B0604020202020204" pitchFamily="34" charset="0"/>
              <a:ea typeface="Calibri" panose="020F0502020204030204" pitchFamily="34" charset="0"/>
              <a:cs typeface="Times New Roman" panose="02020603050405020304" pitchFamily="18" charset="0"/>
            </a:endParaRPr>
          </a:p>
          <a:p>
            <a:r>
              <a:rPr lang="fr-CM" sz="2000" b="1" dirty="0">
                <a:effectLst/>
                <a:latin typeface="Arial" panose="020B0604020202020204" pitchFamily="34" charset="0"/>
                <a:ea typeface="Calibri" panose="020F0502020204030204" pitchFamily="34" charset="0"/>
                <a:cs typeface="Times New Roman" panose="02020603050405020304" pitchFamily="18" charset="0"/>
              </a:rPr>
              <a:t>Etat de mise en œuvre du cadre stratégique du REFADD </a:t>
            </a:r>
          </a:p>
          <a:p>
            <a:r>
              <a:rPr lang="fr-CM" sz="2000" b="1" dirty="0">
                <a:latin typeface="Arial" panose="020B0604020202020204" pitchFamily="34" charset="0"/>
                <a:ea typeface="Calibri" panose="020F0502020204030204" pitchFamily="34" charset="0"/>
                <a:cs typeface="Times New Roman" panose="02020603050405020304" pitchFamily="18" charset="0"/>
              </a:rPr>
              <a:t>Sur le plan régional</a:t>
            </a:r>
            <a:r>
              <a:rPr lang="fr-CM" sz="2000" b="1" dirty="0">
                <a:effectLst/>
                <a:latin typeface="Arial" panose="020B0604020202020204" pitchFamily="34" charset="0"/>
                <a:ea typeface="Calibri" panose="020F0502020204030204" pitchFamily="34" charset="0"/>
                <a:cs typeface="Times New Roman" panose="02020603050405020304" pitchFamily="18" charset="0"/>
              </a:rPr>
              <a:t> et Proposition de Plan d’Action 2021-2022</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endParaRPr lang="fr-FR" sz="2000" b="1" i="1" dirty="0">
              <a:solidFill>
                <a:srgbClr val="FF0000"/>
              </a:solidFill>
            </a:endParaRPr>
          </a:p>
          <a:p>
            <a:endParaRPr lang="fr-FR" sz="2800" b="1" dirty="0"/>
          </a:p>
          <a:p>
            <a:pPr>
              <a:lnSpc>
                <a:spcPct val="100000"/>
              </a:lnSpc>
              <a:spcBef>
                <a:spcPts val="0"/>
              </a:spcBef>
            </a:pPr>
            <a:r>
              <a:rPr lang="fr-FR" b="1" dirty="0">
                <a:solidFill>
                  <a:srgbClr val="92D050"/>
                </a:solidFill>
              </a:rPr>
              <a:t>Par BISSECK Epse YIGBEDEK Monique Catherine</a:t>
            </a:r>
          </a:p>
          <a:p>
            <a:pPr>
              <a:lnSpc>
                <a:spcPct val="100000"/>
              </a:lnSpc>
              <a:spcBef>
                <a:spcPts val="0"/>
              </a:spcBef>
            </a:pPr>
            <a:r>
              <a:rPr lang="fr-FR" b="1" dirty="0">
                <a:solidFill>
                  <a:srgbClr val="92D050"/>
                </a:solidFill>
              </a:rPr>
              <a:t>Coordinatrice du  REFADD</a:t>
            </a:r>
            <a:endParaRPr lang="fr-FR" dirty="0">
              <a:solidFill>
                <a:srgbClr val="92D050"/>
              </a:solidFill>
            </a:endParaRPr>
          </a:p>
          <a:p>
            <a:endParaRPr lang="fr-FR" b="1" dirty="0">
              <a:solidFill>
                <a:schemeClr val="tx2">
                  <a:lumMod val="60000"/>
                  <a:lumOff val="40000"/>
                </a:schemeClr>
              </a:solidFill>
              <a:latin typeface="Arial" pitchFamily="34" charset="0"/>
              <a:cs typeface="Arial" pitchFamily="34" charset="0"/>
            </a:endParaRPr>
          </a:p>
          <a:p>
            <a:endParaRPr lang="fr-FR" dirty="0"/>
          </a:p>
        </p:txBody>
      </p:sp>
      <p:sp>
        <p:nvSpPr>
          <p:cNvPr id="5" name="Text Box 9" descr="Barbleu_inf"/>
          <p:cNvSpPr txBox="1">
            <a:spLocks noChangeArrowheads="1"/>
          </p:cNvSpPr>
          <p:nvPr/>
        </p:nvSpPr>
        <p:spPr bwMode="auto">
          <a:xfrm>
            <a:off x="2135560" y="6493896"/>
            <a:ext cx="8501122" cy="338554"/>
          </a:xfrm>
          <a:prstGeom prst="rect">
            <a:avLst/>
          </a:prstGeom>
          <a:blipFill dpi="0" rotWithShape="1">
            <a:blip r:embed="rId2"/>
            <a:srcRect/>
            <a:stretch>
              <a:fillRect/>
            </a:stretch>
          </a:blipFill>
          <a:ln w="9525">
            <a:solidFill>
              <a:srgbClr val="92D050"/>
            </a:solidFill>
            <a:miter lim="800000"/>
            <a:headEnd/>
            <a:tailEnd/>
          </a:ln>
        </p:spPr>
        <p:txBody>
          <a:bodyPr wrap="square" lIns="0" rIns="0">
            <a:spAutoFit/>
          </a:bodyPr>
          <a:lstStyle/>
          <a:p>
            <a:pPr algn="ctr">
              <a:spcBef>
                <a:spcPct val="50000"/>
              </a:spcBef>
            </a:pPr>
            <a:r>
              <a:rPr lang="fr-FR" sz="1600" dirty="0">
                <a:solidFill>
                  <a:schemeClr val="bg1"/>
                </a:solidFill>
                <a:latin typeface="Calibri" pitchFamily="34" charset="0"/>
              </a:rPr>
              <a:t> Réseau Femmes Africaines pour le Développement Durable  (REFADD</a:t>
            </a:r>
            <a:r>
              <a:rPr lang="fr-FR" sz="1400" dirty="0">
                <a:solidFill>
                  <a:schemeClr val="bg1"/>
                </a:solidFill>
                <a:latin typeface="Calibri" pitchFamily="34" charset="0"/>
              </a:rPr>
              <a:t>)</a:t>
            </a:r>
          </a:p>
        </p:txBody>
      </p:sp>
      <p:pic>
        <p:nvPicPr>
          <p:cNvPr id="6" name="Image 4">
            <a:extLst>
              <a:ext uri="{FF2B5EF4-FFF2-40B4-BE49-F238E27FC236}">
                <a16:creationId xmlns:a16="http://schemas.microsoft.com/office/drawing/2014/main" id="{B7232CCD-5F34-4CCE-9C3F-C95131677B56}"/>
              </a:ext>
            </a:extLst>
          </p:cNvPr>
          <p:cNvPicPr/>
          <p:nvPr/>
        </p:nvPicPr>
        <p:blipFill>
          <a:blip r:embed="rId3"/>
          <a:srcRect/>
          <a:stretch>
            <a:fillRect/>
          </a:stretch>
        </p:blipFill>
        <p:spPr bwMode="auto">
          <a:xfrm>
            <a:off x="-112735" y="0"/>
            <a:ext cx="2993721" cy="2020288"/>
          </a:xfrm>
          <a:prstGeom prst="rect">
            <a:avLst/>
          </a:prstGeom>
          <a:noFill/>
          <a:ln w="9525">
            <a:noFill/>
            <a:miter lim="800000"/>
            <a:headEnd/>
            <a:tailEnd/>
          </a:ln>
        </p:spPr>
      </p:pic>
      <p:sp>
        <p:nvSpPr>
          <p:cNvPr id="4" name="ZoneTexte 3">
            <a:extLst>
              <a:ext uri="{FF2B5EF4-FFF2-40B4-BE49-F238E27FC236}">
                <a16:creationId xmlns:a16="http://schemas.microsoft.com/office/drawing/2014/main" id="{A702D963-78CA-4F9B-B795-14F9A868055B}"/>
              </a:ext>
            </a:extLst>
          </p:cNvPr>
          <p:cNvSpPr txBox="1"/>
          <p:nvPr/>
        </p:nvSpPr>
        <p:spPr>
          <a:xfrm>
            <a:off x="3294345" y="425885"/>
            <a:ext cx="7791189" cy="1200329"/>
          </a:xfrm>
          <a:prstGeom prst="rect">
            <a:avLst/>
          </a:prstGeom>
          <a:noFill/>
        </p:spPr>
        <p:txBody>
          <a:bodyPr wrap="square" rtlCol="0">
            <a:spAutoFit/>
          </a:bodyPr>
          <a:lstStyle/>
          <a:p>
            <a:pPr algn="ctr"/>
            <a:r>
              <a:rPr lang="fr-FR" sz="2400" b="1" dirty="0">
                <a:solidFill>
                  <a:schemeClr val="tx2">
                    <a:lumMod val="60000"/>
                    <a:lumOff val="40000"/>
                  </a:schemeClr>
                </a:solidFill>
                <a:latin typeface="Arial" pitchFamily="34" charset="0"/>
                <a:cs typeface="Arial" pitchFamily="34" charset="0"/>
              </a:rPr>
              <a:t>RESEAU FEMMES AFRICAINES POUR LE DEVELOPPEMENT DURABLE EN AFRIQUE CENTRALE (REFADD)</a:t>
            </a:r>
            <a:endParaRPr lang="fr-FR" sz="2400" dirty="0">
              <a:solidFill>
                <a:schemeClr val="accent6"/>
              </a:solidFill>
            </a:endParaRPr>
          </a:p>
        </p:txBody>
      </p:sp>
    </p:spTree>
    <p:extLst>
      <p:ext uri="{BB962C8B-B14F-4D97-AF65-F5344CB8AC3E}">
        <p14:creationId xmlns:p14="http://schemas.microsoft.com/office/powerpoint/2010/main" val="9282688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75EDDB-C87C-4A43-A6C9-B561BDAD7494}"/>
              </a:ext>
            </a:extLst>
          </p:cNvPr>
          <p:cNvSpPr>
            <a:spLocks noGrp="1"/>
          </p:cNvSpPr>
          <p:nvPr>
            <p:ph type="title"/>
          </p:nvPr>
        </p:nvSpPr>
        <p:spPr/>
        <p:txBody>
          <a:bodyPr/>
          <a:lstStyle/>
          <a:p>
            <a:pPr algn="ctr"/>
            <a:r>
              <a:rPr lang="fr-FR" dirty="0">
                <a:solidFill>
                  <a:schemeClr val="accent1"/>
                </a:solidFill>
                <a:latin typeface="Arial" panose="020B0604020202020204" pitchFamily="34" charset="0"/>
                <a:cs typeface="Arial" panose="020B0604020202020204" pitchFamily="34" charset="0"/>
              </a:rPr>
              <a:t>PLAN  DE PRESENTATION</a:t>
            </a:r>
          </a:p>
        </p:txBody>
      </p:sp>
      <p:sp>
        <p:nvSpPr>
          <p:cNvPr id="3" name="Espace réservé du contenu 2">
            <a:extLst>
              <a:ext uri="{FF2B5EF4-FFF2-40B4-BE49-F238E27FC236}">
                <a16:creationId xmlns:a16="http://schemas.microsoft.com/office/drawing/2014/main" id="{59FFE254-B036-4E32-966B-812084660FA5}"/>
              </a:ext>
            </a:extLst>
          </p:cNvPr>
          <p:cNvSpPr>
            <a:spLocks noGrp="1"/>
          </p:cNvSpPr>
          <p:nvPr>
            <p:ph idx="1"/>
          </p:nvPr>
        </p:nvSpPr>
        <p:spPr/>
        <p:txBody>
          <a:bodyPr/>
          <a:lstStyle/>
          <a:p>
            <a:r>
              <a:rPr lang="fr-FR" dirty="0">
                <a:latin typeface="Arial" panose="020B0604020202020204" pitchFamily="34" charset="0"/>
                <a:cs typeface="Arial" panose="020B0604020202020204" pitchFamily="34" charset="0"/>
              </a:rPr>
              <a:t>1°) Introduction </a:t>
            </a:r>
          </a:p>
          <a:p>
            <a:endParaRPr lang="fr-FR" dirty="0">
              <a:latin typeface="Arial" panose="020B0604020202020204" pitchFamily="34" charset="0"/>
              <a:cs typeface="Arial" panose="020B0604020202020204" pitchFamily="34" charset="0"/>
            </a:endParaRPr>
          </a:p>
          <a:p>
            <a:r>
              <a:rPr lang="fr-FR" dirty="0">
                <a:latin typeface="Arial" panose="020B0604020202020204" pitchFamily="34" charset="0"/>
                <a:cs typeface="Arial" panose="020B0604020202020204" pitchFamily="34" charset="0"/>
              </a:rPr>
              <a:t>2°) Rappel des 4 Axes du document de stratégie du REFADD</a:t>
            </a:r>
          </a:p>
          <a:p>
            <a:pPr marL="0" indent="0">
              <a:buNone/>
            </a:pPr>
            <a:endParaRPr lang="fr-FR" dirty="0">
              <a:latin typeface="Arial" panose="020B0604020202020204" pitchFamily="34" charset="0"/>
              <a:cs typeface="Arial" panose="020B0604020202020204" pitchFamily="34" charset="0"/>
            </a:endParaRPr>
          </a:p>
          <a:p>
            <a:r>
              <a:rPr lang="fr-FR" dirty="0">
                <a:latin typeface="Arial" panose="020B0604020202020204" pitchFamily="34" charset="0"/>
                <a:cs typeface="Arial" panose="020B0604020202020204" pitchFamily="34" charset="0"/>
              </a:rPr>
              <a:t>3°) Etat de mise en œuvre des activités du Cadre Stratégique</a:t>
            </a:r>
          </a:p>
          <a:p>
            <a:pPr marL="0" indent="0">
              <a:buNone/>
            </a:pPr>
            <a:endParaRPr lang="fr-FR" dirty="0">
              <a:latin typeface="Arial" panose="020B0604020202020204" pitchFamily="34" charset="0"/>
              <a:cs typeface="Arial" panose="020B0604020202020204" pitchFamily="34" charset="0"/>
            </a:endParaRPr>
          </a:p>
          <a:p>
            <a:r>
              <a:rPr lang="fr-FR" dirty="0">
                <a:latin typeface="Arial" panose="020B0604020202020204" pitchFamily="34" charset="0"/>
                <a:cs typeface="Arial" panose="020B0604020202020204" pitchFamily="34" charset="0"/>
              </a:rPr>
              <a:t>4°) Plan d'action en perspective</a:t>
            </a:r>
          </a:p>
        </p:txBody>
      </p:sp>
    </p:spTree>
    <p:extLst>
      <p:ext uri="{BB962C8B-B14F-4D97-AF65-F5344CB8AC3E}">
        <p14:creationId xmlns:p14="http://schemas.microsoft.com/office/powerpoint/2010/main" val="3736969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3D4DC3-1A73-4A20-888C-8835E5DADDA7}"/>
              </a:ext>
            </a:extLst>
          </p:cNvPr>
          <p:cNvSpPr>
            <a:spLocks noGrp="1"/>
          </p:cNvSpPr>
          <p:nvPr>
            <p:ph type="ctrTitle"/>
          </p:nvPr>
        </p:nvSpPr>
        <p:spPr>
          <a:xfrm>
            <a:off x="764275" y="361666"/>
            <a:ext cx="10426889" cy="1057701"/>
          </a:xfrm>
        </p:spPr>
        <p:txBody>
          <a:bodyPr>
            <a:normAutofit/>
          </a:bodyPr>
          <a:lstStyle/>
          <a:p>
            <a:r>
              <a:rPr lang="fr-FR" b="1" dirty="0">
                <a:solidFill>
                  <a:schemeClr val="accent1"/>
                </a:solidFill>
              </a:rPr>
              <a:t>INTRODUCTION</a:t>
            </a:r>
            <a:r>
              <a:rPr lang="fr-FR" dirty="0"/>
              <a:t> </a:t>
            </a:r>
          </a:p>
        </p:txBody>
      </p:sp>
      <p:sp>
        <p:nvSpPr>
          <p:cNvPr id="3" name="Sous-titre 2">
            <a:extLst>
              <a:ext uri="{FF2B5EF4-FFF2-40B4-BE49-F238E27FC236}">
                <a16:creationId xmlns:a16="http://schemas.microsoft.com/office/drawing/2014/main" id="{900A8A6E-711F-4024-8D1D-EA418D0D4066}"/>
              </a:ext>
            </a:extLst>
          </p:cNvPr>
          <p:cNvSpPr>
            <a:spLocks noGrp="1"/>
          </p:cNvSpPr>
          <p:nvPr>
            <p:ph type="subTitle" idx="1"/>
          </p:nvPr>
        </p:nvSpPr>
        <p:spPr>
          <a:xfrm>
            <a:off x="764275" y="1419367"/>
            <a:ext cx="10522424" cy="5076967"/>
          </a:xfrm>
        </p:spPr>
        <p:txBody>
          <a:bodyPr>
            <a:normAutofit fontScale="92500" lnSpcReduction="20000"/>
          </a:bodyPr>
          <a:lstStyle/>
          <a:p>
            <a:pPr algn="just"/>
            <a:r>
              <a:rPr lang="fr-CM" dirty="0">
                <a:effectLst/>
                <a:latin typeface="Arial" panose="020B0604020202020204" pitchFamily="34" charset="0"/>
                <a:ea typeface="Calibri" panose="020F0502020204030204" pitchFamily="34" charset="0"/>
                <a:cs typeface="Arial" panose="020B0604020202020204" pitchFamily="34" charset="0"/>
              </a:rPr>
              <a:t>L'atelier sous régional de planification et de concertation du REFADD sur la mise en œuvre de son Cadre stratégique rentre dans sa phase d’opérationnalisation effective. Il nous permettra dans un premier temps de présenter ce que nous avons déjà pu faire depuis l'atelier d'élaboration de son Plan Opérationnel en août 2018, et ensuite d'élaborer</a:t>
            </a:r>
            <a:r>
              <a:rPr lang="fr-CM" dirty="0">
                <a:latin typeface="Arial" panose="020B0604020202020204" pitchFamily="34" charset="0"/>
                <a:ea typeface="Calibri" panose="020F0502020204030204" pitchFamily="34" charset="0"/>
                <a:cs typeface="Arial" panose="020B0604020202020204" pitchFamily="34" charset="0"/>
              </a:rPr>
              <a:t>, de </a:t>
            </a:r>
            <a:r>
              <a:rPr lang="fr-CM" dirty="0">
                <a:effectLst/>
                <a:latin typeface="Arial" panose="020B0604020202020204" pitchFamily="34" charset="0"/>
                <a:ea typeface="Calibri" panose="020F0502020204030204" pitchFamily="34" charset="0"/>
                <a:cs typeface="Arial" panose="020B0604020202020204" pitchFamily="34" charset="0"/>
              </a:rPr>
              <a:t> finaliser et de valider le plan d'action 2021-2022  à travers l’analyse minutieuse de ses </a:t>
            </a:r>
            <a:r>
              <a:rPr lang="fr-CM" kern="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quatre axes stratégiques prioritaires d’intervention, ainsi que ses objectifs stratégiques contenus dans ladite stratégie.  </a:t>
            </a:r>
          </a:p>
          <a:p>
            <a:pPr algn="just"/>
            <a:r>
              <a:rPr lang="fr-CM" dirty="0">
                <a:effectLst/>
                <a:latin typeface="Arial" panose="020B0604020202020204" pitchFamily="34" charset="0"/>
                <a:ea typeface="Calibri" panose="020F0502020204030204" pitchFamily="34" charset="0"/>
                <a:cs typeface="Arial" panose="020B0604020202020204" pitchFamily="34" charset="0"/>
              </a:rPr>
              <a:t>En effet, il faudrait analyser la stratégie et son plan d’opérationnaliser</a:t>
            </a:r>
            <a:r>
              <a:rPr lang="fr-CM" b="1" dirty="0">
                <a:effectLst/>
                <a:latin typeface="Arial" panose="020B0604020202020204" pitchFamily="34" charset="0"/>
                <a:ea typeface="Calibri" panose="020F0502020204030204" pitchFamily="34" charset="0"/>
                <a:cs typeface="Arial" panose="020B0604020202020204" pitchFamily="34" charset="0"/>
              </a:rPr>
              <a:t>,</a:t>
            </a:r>
            <a:r>
              <a:rPr lang="fr-CM" dirty="0">
                <a:effectLst/>
                <a:latin typeface="Arial" panose="020B0604020202020204" pitchFamily="34" charset="0"/>
                <a:ea typeface="Calibri" panose="020F0502020204030204" pitchFamily="34" charset="0"/>
                <a:cs typeface="Arial" panose="020B0604020202020204" pitchFamily="34" charset="0"/>
              </a:rPr>
              <a:t> en répondant aux questions essentielles suivantes : </a:t>
            </a:r>
          </a:p>
          <a:p>
            <a:pPr marL="285750" indent="-285750" algn="l">
              <a:buFont typeface="Wingdings" panose="05000000000000000000" pitchFamily="2" charset="2"/>
              <a:buChar char="q"/>
            </a:pPr>
            <a:r>
              <a:rPr lang="fr-CM" dirty="0">
                <a:effectLst/>
                <a:latin typeface="Arial" panose="020B0604020202020204" pitchFamily="34" charset="0"/>
                <a:ea typeface="Calibri" panose="020F0502020204030204" pitchFamily="34" charset="0"/>
                <a:cs typeface="Arial" panose="020B0604020202020204" pitchFamily="34" charset="0"/>
              </a:rPr>
              <a:t>Quel(s) groupe(s) de personnes sont visées par les actions à entreprendre en 2021-2022 ? </a:t>
            </a:r>
          </a:p>
          <a:p>
            <a:pPr marL="285750" indent="-285750" algn="l">
              <a:buFont typeface="Wingdings" panose="05000000000000000000" pitchFamily="2" charset="2"/>
              <a:buChar char="q"/>
            </a:pPr>
            <a:r>
              <a:rPr lang="fr-CM" dirty="0">
                <a:effectLst/>
                <a:latin typeface="Arial" panose="020B0604020202020204" pitchFamily="34" charset="0"/>
                <a:ea typeface="Calibri" panose="020F0502020204030204" pitchFamily="34" charset="0"/>
                <a:cs typeface="Arial" panose="020B0604020202020204" pitchFamily="34" charset="0"/>
              </a:rPr>
              <a:t>Qui sont les destinataires de l’action? </a:t>
            </a:r>
          </a:p>
          <a:p>
            <a:pPr marL="285750" indent="-285750" algn="l">
              <a:buFont typeface="Wingdings" panose="05000000000000000000" pitchFamily="2" charset="2"/>
              <a:buChar char="q"/>
            </a:pPr>
            <a:r>
              <a:rPr lang="fr-CM" dirty="0">
                <a:effectLst/>
                <a:latin typeface="Arial" panose="020B0604020202020204" pitchFamily="34" charset="0"/>
                <a:ea typeface="Calibri" panose="020F0502020204030204" pitchFamily="34" charset="0"/>
                <a:cs typeface="Arial" panose="020B0604020202020204" pitchFamily="34" charset="0"/>
              </a:rPr>
              <a:t>Quelles actions sont appropriées pour atteindre nos objectifs dans ce laps de temps ? </a:t>
            </a:r>
          </a:p>
          <a:p>
            <a:pPr marL="285750" indent="-285750" algn="l">
              <a:buFont typeface="Wingdings" panose="05000000000000000000" pitchFamily="2" charset="2"/>
              <a:buChar char="q"/>
            </a:pPr>
            <a:r>
              <a:rPr lang="fr-CM" dirty="0">
                <a:effectLst/>
                <a:latin typeface="Arial" panose="020B0604020202020204" pitchFamily="34" charset="0"/>
                <a:ea typeface="Calibri" panose="020F0502020204030204" pitchFamily="34" charset="0"/>
                <a:cs typeface="Arial" panose="020B0604020202020204" pitchFamily="34" charset="0"/>
              </a:rPr>
              <a:t>Quelles actions nous choisissons en priorité pour atteindre nos objectifs ?</a:t>
            </a:r>
          </a:p>
          <a:p>
            <a:pPr algn="l"/>
            <a:r>
              <a:rPr lang="fr-CM" dirty="0">
                <a:latin typeface="Arial" panose="020B0604020202020204" pitchFamily="34" charset="0"/>
                <a:cs typeface="Arial" panose="020B0604020202020204" pitchFamily="34" charset="0"/>
              </a:rPr>
              <a:t>Pour cela il faut  reparler ici des axes stratégiques qui composent cette stratégi</a:t>
            </a:r>
            <a:r>
              <a:rPr lang="fr-CM" sz="2000" dirty="0">
                <a:latin typeface="Arial" panose="020B0604020202020204" pitchFamily="34" charset="0"/>
                <a:cs typeface="Arial" panose="020B0604020202020204" pitchFamily="34" charset="0"/>
              </a:rPr>
              <a:t>e.</a:t>
            </a:r>
            <a:endParaRPr lang="fr-F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3898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1DBFF7-81EB-4BAF-8262-3E057C0BB6F0}"/>
              </a:ext>
            </a:extLst>
          </p:cNvPr>
          <p:cNvSpPr>
            <a:spLocks noGrp="1"/>
          </p:cNvSpPr>
          <p:nvPr>
            <p:ph type="ctrTitle"/>
          </p:nvPr>
        </p:nvSpPr>
        <p:spPr>
          <a:xfrm>
            <a:off x="791570" y="627797"/>
            <a:ext cx="9876430" cy="818866"/>
          </a:xfrm>
        </p:spPr>
        <p:txBody>
          <a:bodyPr>
            <a:normAutofit fontScale="90000"/>
          </a:bodyPr>
          <a:lstStyle/>
          <a:p>
            <a:r>
              <a:rPr lang="fr-FR" b="1" dirty="0">
                <a:solidFill>
                  <a:schemeClr val="accent1"/>
                </a:solidFill>
                <a:latin typeface="Arial" panose="020B0604020202020204" pitchFamily="34" charset="0"/>
                <a:cs typeface="Arial" panose="020B0604020202020204" pitchFamily="34" charset="0"/>
              </a:rPr>
              <a:t>LES 4 AXES STRATEGIQUES</a:t>
            </a:r>
          </a:p>
        </p:txBody>
      </p:sp>
      <p:sp>
        <p:nvSpPr>
          <p:cNvPr id="3" name="Sous-titre 2">
            <a:extLst>
              <a:ext uri="{FF2B5EF4-FFF2-40B4-BE49-F238E27FC236}">
                <a16:creationId xmlns:a16="http://schemas.microsoft.com/office/drawing/2014/main" id="{DBFFB024-0C9A-4427-9D6D-47AA025B0E7E}"/>
              </a:ext>
            </a:extLst>
          </p:cNvPr>
          <p:cNvSpPr>
            <a:spLocks noGrp="1"/>
          </p:cNvSpPr>
          <p:nvPr>
            <p:ph type="subTitle" idx="1"/>
          </p:nvPr>
        </p:nvSpPr>
        <p:spPr>
          <a:xfrm>
            <a:off x="696036" y="1733267"/>
            <a:ext cx="9971964" cy="4776716"/>
          </a:xfrm>
        </p:spPr>
        <p:txBody>
          <a:bodyPr>
            <a:normAutofit/>
          </a:bodyPr>
          <a:lstStyle/>
          <a:p>
            <a:pPr algn="just">
              <a:lnSpc>
                <a:spcPct val="107000"/>
              </a:lnSpc>
              <a:spcBef>
                <a:spcPts val="600"/>
              </a:spcBef>
              <a:spcAft>
                <a:spcPts val="600"/>
              </a:spcAft>
            </a:pPr>
            <a:r>
              <a:rPr lang="fr-CM"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Ce cadre stratégique du REFADD comprend trois axes prioritaires et un axe transversal :</a:t>
            </a:r>
            <a:endParaRPr lang="fr-FR" sz="2000" dirty="0">
              <a:effectLst/>
              <a:latin typeface="Arial" panose="020B0604020202020204" pitchFamily="34" charset="0"/>
              <a:ea typeface="Calibri" panose="020F0502020204030204" pitchFamily="34" charset="0"/>
              <a:cs typeface="Arial" panose="020B0604020202020204" pitchFamily="34" charset="0"/>
            </a:endParaRPr>
          </a:p>
          <a:p>
            <a:pPr marL="342900" indent="-342900" algn="l">
              <a:lnSpc>
                <a:spcPct val="107000"/>
              </a:lnSpc>
              <a:spcBef>
                <a:spcPts val="600"/>
              </a:spcBef>
              <a:spcAft>
                <a:spcPts val="600"/>
              </a:spcAft>
              <a:buFont typeface="Wingdings" panose="05000000000000000000" pitchFamily="2" charset="2"/>
              <a:buChar char="q"/>
            </a:pPr>
            <a:r>
              <a:rPr lang="fr-CM"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Promotion de l’intégration effective de la dimension genre dans les politiques et programmes de développement durable en Afrique centrale ;</a:t>
            </a:r>
            <a:endParaRPr lang="fr-FR" sz="2000" dirty="0">
              <a:effectLst/>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Bef>
                <a:spcPts val="600"/>
              </a:spcBef>
              <a:spcAft>
                <a:spcPts val="600"/>
              </a:spcAft>
              <a:buFont typeface="Wingdings" panose="05000000000000000000" pitchFamily="2" charset="2"/>
              <a:buChar char="q"/>
            </a:pPr>
            <a:r>
              <a:rPr lang="fr-CM"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Communication, sensibilisation et éducation des femmes sur l’importance de leur implication dans la gestion durable des ressources naturelles ; </a:t>
            </a:r>
            <a:endParaRPr lang="fr-FR" sz="2000" dirty="0">
              <a:effectLst/>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Bef>
                <a:spcPts val="600"/>
              </a:spcBef>
              <a:spcAft>
                <a:spcPts val="600"/>
              </a:spcAft>
              <a:buFont typeface="Wingdings" panose="05000000000000000000" pitchFamily="2" charset="2"/>
              <a:buChar char="q"/>
            </a:pPr>
            <a:r>
              <a:rPr lang="fr-CM"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Développement de l’entreprenariat et de l’autonomisation des femmes d’Afrique centrale conformément aux exigences du développement durable ;</a:t>
            </a:r>
            <a:endParaRPr lang="fr-FR" sz="2000" dirty="0">
              <a:effectLst/>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Bef>
                <a:spcPts val="600"/>
              </a:spcBef>
              <a:spcAft>
                <a:spcPts val="600"/>
              </a:spcAft>
              <a:buFont typeface="Wingdings" panose="05000000000000000000" pitchFamily="2" charset="2"/>
              <a:buChar char="q"/>
            </a:pPr>
            <a:r>
              <a:rPr lang="fr-CM"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Axe transversal : Consolidation de l’engagement du REFADD dans la promotion et la défense des intérêts des femmes d’Afrique Centrale en vue de leur participation dans les actions de développement durable.</a:t>
            </a:r>
            <a:endParaRPr lang="fr-FR" sz="2000" dirty="0">
              <a:effectLst/>
              <a:latin typeface="Arial" panose="020B0604020202020204" pitchFamily="34" charset="0"/>
              <a:ea typeface="Calibri" panose="020F0502020204030204" pitchFamily="34" charset="0"/>
              <a:cs typeface="Arial" panose="020B0604020202020204" pitchFamily="34" charset="0"/>
            </a:endParaRPr>
          </a:p>
          <a:p>
            <a:endParaRPr lang="fr-FR" dirty="0"/>
          </a:p>
        </p:txBody>
      </p:sp>
    </p:spTree>
    <p:extLst>
      <p:ext uri="{BB962C8B-B14F-4D97-AF65-F5344CB8AC3E}">
        <p14:creationId xmlns:p14="http://schemas.microsoft.com/office/powerpoint/2010/main" val="942043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2994F1-50B0-4B79-A3FE-DA25310DA06B}"/>
              </a:ext>
            </a:extLst>
          </p:cNvPr>
          <p:cNvSpPr>
            <a:spLocks noGrp="1"/>
          </p:cNvSpPr>
          <p:nvPr>
            <p:ph type="title"/>
          </p:nvPr>
        </p:nvSpPr>
        <p:spPr/>
        <p:txBody>
          <a:bodyPr/>
          <a:lstStyle/>
          <a:p>
            <a:pPr algn="ctr"/>
            <a:r>
              <a:rPr lang="fr-FR" b="1" dirty="0">
                <a:solidFill>
                  <a:schemeClr val="accent1"/>
                </a:solidFill>
                <a:latin typeface="Arial" panose="020B0604020202020204" pitchFamily="34" charset="0"/>
                <a:cs typeface="Arial" panose="020B0604020202020204" pitchFamily="34" charset="0"/>
              </a:rPr>
              <a:t>Etat de mise en œuvre des activités par rapport à l'axe 1 : </a:t>
            </a:r>
          </a:p>
        </p:txBody>
      </p:sp>
      <p:sp>
        <p:nvSpPr>
          <p:cNvPr id="3" name="Espace réservé du contenu 2">
            <a:extLst>
              <a:ext uri="{FF2B5EF4-FFF2-40B4-BE49-F238E27FC236}">
                <a16:creationId xmlns:a16="http://schemas.microsoft.com/office/drawing/2014/main" id="{BE3D25FB-8607-441E-A3FD-31585571E453}"/>
              </a:ext>
            </a:extLst>
          </p:cNvPr>
          <p:cNvSpPr>
            <a:spLocks noGrp="1"/>
          </p:cNvSpPr>
          <p:nvPr>
            <p:ph idx="1"/>
          </p:nvPr>
        </p:nvSpPr>
        <p:spPr>
          <a:xfrm>
            <a:off x="838200" y="1825625"/>
            <a:ext cx="10515600" cy="4667250"/>
          </a:xfrm>
        </p:spPr>
        <p:txBody>
          <a:bodyPr>
            <a:normAutofit fontScale="70000" lnSpcReduction="20000"/>
          </a:bodyPr>
          <a:lstStyle/>
          <a:p>
            <a:pPr marL="0" indent="0">
              <a:buNone/>
            </a:pPr>
            <a:r>
              <a:rPr lang="fr-CM" sz="2800" b="1" i="1" u="sng" dirty="0">
                <a:solidFill>
                  <a:srgbClr val="000000"/>
                </a:solidFill>
                <a:effectLst/>
                <a:latin typeface="Arial" panose="020B0604020202020204" pitchFamily="34" charset="0"/>
                <a:ea typeface="Calibri" panose="020F0502020204030204" pitchFamily="34" charset="0"/>
                <a:cs typeface="Arial" panose="020B0604020202020204" pitchFamily="34" charset="0"/>
              </a:rPr>
              <a:t>Promotion de l’intégration effective de la dimension genre dans les politiques et programmes de développement durable en Afrique centrale </a:t>
            </a:r>
            <a:r>
              <a:rPr lang="fr-CM" sz="2800" u="sng"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p>
          <a:p>
            <a:pPr>
              <a:buFont typeface="Wingdings" panose="05000000000000000000" pitchFamily="2" charset="2"/>
              <a:buChar char="ü"/>
            </a:pPr>
            <a:r>
              <a:rPr lang="fr-FR" b="1" dirty="0"/>
              <a:t>Participation du REFADD au Forum météorologique organisé par la CEEAC à Bujumbura, Burundi en janvier 2019;  </a:t>
            </a:r>
          </a:p>
          <a:p>
            <a:pPr>
              <a:buFont typeface="Wingdings" panose="05000000000000000000" pitchFamily="2" charset="2"/>
              <a:buChar char="ü"/>
            </a:pPr>
            <a:r>
              <a:rPr lang="fr-FR" b="1" dirty="0"/>
              <a:t>Contribution aux activités de planification de la COMIFAC, en y insérant les activités REFADD en février 2019;</a:t>
            </a:r>
          </a:p>
          <a:p>
            <a:pPr>
              <a:buFont typeface="Wingdings" panose="05000000000000000000" pitchFamily="2" charset="2"/>
              <a:buChar char="ü"/>
            </a:pPr>
            <a:r>
              <a:rPr lang="fr-FR" b="1" dirty="0"/>
              <a:t>Participation du REFADD à la Conférence de la CEEAC sur les RRC en Sept 2019 à Kinshasa en RDC ;</a:t>
            </a:r>
          </a:p>
          <a:p>
            <a:pPr>
              <a:buFont typeface="Wingdings" panose="05000000000000000000" pitchFamily="2" charset="2"/>
              <a:buChar char="ü"/>
            </a:pPr>
            <a:r>
              <a:rPr lang="fr-FR" b="1" dirty="0"/>
              <a:t>Le REFADD a collaboré avec le REJEFAC dans la préparation et l’animation de la COP chez-nous 2019 avec une présentation sur le Genre et la Réduction des Risques de Catastrophes; avec une audience auprès du Ministre des Forêts et de la Faune du Cameroun en oct. 2019;</a:t>
            </a:r>
          </a:p>
          <a:p>
            <a:pPr>
              <a:buFont typeface="Wingdings" panose="05000000000000000000" pitchFamily="2" charset="2"/>
              <a:buChar char="ü"/>
            </a:pPr>
            <a:r>
              <a:rPr lang="fr-FR" b="1" dirty="0"/>
              <a:t>Sur invitation de la COMIFAC régional le REFADD a participé à Kinshasa RDC à l'atelier régional préparatoire sur le financement de la biodiversité et la mobilisation des ressources pour l'appui du Cadre mondial pour la biodiversité d'après 2020 en Afrique francophone en </a:t>
            </a:r>
            <a:r>
              <a:rPr lang="fr-FR" b="1" dirty="0" err="1"/>
              <a:t>Nov</a:t>
            </a:r>
            <a:r>
              <a:rPr lang="fr-FR" b="1" dirty="0"/>
              <a:t> 2019;</a:t>
            </a:r>
          </a:p>
          <a:p>
            <a:pPr>
              <a:buFont typeface="Wingdings" panose="05000000000000000000" pitchFamily="2" charset="2"/>
              <a:buChar char="ü"/>
            </a:pPr>
            <a:r>
              <a:rPr lang="fr-FR" b="1" dirty="0"/>
              <a:t>Participation du REFADD Régional au GTBAC à travers la Coordinatrice et le Point Focal RCA en mai et en décembre 2019;</a:t>
            </a:r>
          </a:p>
          <a:p>
            <a:pPr marL="0" indent="0">
              <a:buNone/>
            </a:pPr>
            <a:endParaRPr lang="fr-FR" u="sng" dirty="0"/>
          </a:p>
        </p:txBody>
      </p:sp>
    </p:spTree>
    <p:extLst>
      <p:ext uri="{BB962C8B-B14F-4D97-AF65-F5344CB8AC3E}">
        <p14:creationId xmlns:p14="http://schemas.microsoft.com/office/powerpoint/2010/main" val="3756469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F5681C-5625-46B8-A4F9-0497230C7F24}"/>
              </a:ext>
            </a:extLst>
          </p:cNvPr>
          <p:cNvSpPr>
            <a:spLocks noGrp="1"/>
          </p:cNvSpPr>
          <p:nvPr>
            <p:ph type="title"/>
          </p:nvPr>
        </p:nvSpPr>
        <p:spPr/>
        <p:txBody>
          <a:bodyPr/>
          <a:lstStyle/>
          <a:p>
            <a:r>
              <a:rPr lang="fr-FR" b="1" dirty="0">
                <a:solidFill>
                  <a:schemeClr val="accent1"/>
                </a:solidFill>
                <a:latin typeface="Arial" panose="020B0604020202020204" pitchFamily="34" charset="0"/>
                <a:cs typeface="Arial" panose="020B0604020202020204" pitchFamily="34" charset="0"/>
              </a:rPr>
              <a:t>Etat de mise en œuvre des activités par rapport à l'axe 1 (suite)</a:t>
            </a:r>
            <a:endParaRPr lang="fr-FR" dirty="0"/>
          </a:p>
        </p:txBody>
      </p:sp>
      <p:sp>
        <p:nvSpPr>
          <p:cNvPr id="3" name="Espace réservé du contenu 2">
            <a:extLst>
              <a:ext uri="{FF2B5EF4-FFF2-40B4-BE49-F238E27FC236}">
                <a16:creationId xmlns:a16="http://schemas.microsoft.com/office/drawing/2014/main" id="{DDFD2633-CA3F-4A3B-ACEF-03B799A8CC55}"/>
              </a:ext>
            </a:extLst>
          </p:cNvPr>
          <p:cNvSpPr>
            <a:spLocks noGrp="1"/>
          </p:cNvSpPr>
          <p:nvPr>
            <p:ph idx="1"/>
          </p:nvPr>
        </p:nvSpPr>
        <p:spPr>
          <a:xfrm>
            <a:off x="838200" y="1825625"/>
            <a:ext cx="10515600" cy="4667250"/>
          </a:xfrm>
        </p:spPr>
        <p:txBody>
          <a:bodyPr>
            <a:normAutofit fontScale="92500" lnSpcReduction="20000"/>
          </a:bodyPr>
          <a:lstStyle/>
          <a:p>
            <a:pPr algn="just"/>
            <a:r>
              <a:rPr lang="fr-FR" sz="2200" dirty="0">
                <a:latin typeface="Arial" panose="020B0604020202020204" pitchFamily="34" charset="0"/>
                <a:cs typeface="Arial" panose="020B0604020202020204" pitchFamily="34" charset="0"/>
              </a:rPr>
              <a:t>Le REFADD a participé et contribuer au processus de préparation de la journée du 18 Décembre de la Société Civile organisé par la CEFDHAC à travers la Conseillère Régionale et la Coordinatrice Régionale et a travailler sur la question des PFNL;</a:t>
            </a:r>
          </a:p>
          <a:p>
            <a:pPr algn="just"/>
            <a:r>
              <a:rPr lang="fr-FR" sz="2200" dirty="0">
                <a:effectLst/>
                <a:latin typeface="Arial" panose="020B0604020202020204" pitchFamily="34" charset="0"/>
                <a:ea typeface="Comic Sans MS" panose="030F0702030302020204" pitchFamily="66" charset="0"/>
                <a:cs typeface="Arial" panose="020B0604020202020204" pitchFamily="34" charset="0"/>
              </a:rPr>
              <a:t>Tenue de l’atelier régional de préparation de la contribution du REFFADD au cadre mondial de la biodiversité pour l’après 2020 du 25 au 28 février 2020 à Libreville au Gabon;</a:t>
            </a:r>
          </a:p>
          <a:p>
            <a:pPr algn="just"/>
            <a:r>
              <a:rPr lang="fr-FR" sz="2200" dirty="0">
                <a:latin typeface="Arial" panose="020B0604020202020204" pitchFamily="34" charset="0"/>
                <a:ea typeface="Calibri" panose="020F0502020204030204" pitchFamily="34" charset="0"/>
                <a:cs typeface="Arial" panose="020B0604020202020204" pitchFamily="34" charset="0"/>
              </a:rPr>
              <a:t>Contribution du REFADD au Cadre Mondial pour la Biodiversité post - 2020 et  au FNUF,</a:t>
            </a:r>
          </a:p>
          <a:p>
            <a:pPr algn="just"/>
            <a:r>
              <a:rPr lang="fr-FR" sz="2200" dirty="0">
                <a:latin typeface="Arial" panose="020B0604020202020204" pitchFamily="34" charset="0"/>
                <a:ea typeface="Calibri" panose="020F0502020204030204" pitchFamily="34" charset="0"/>
                <a:cs typeface="Arial" panose="020B0604020202020204" pitchFamily="34" charset="0"/>
              </a:rPr>
              <a:t>-PTA REFADD 2020-2021</a:t>
            </a:r>
          </a:p>
          <a:p>
            <a:pPr algn="just"/>
            <a:r>
              <a:rPr lang="fr-FR" sz="2200" dirty="0">
                <a:solidFill>
                  <a:srgbClr val="333333"/>
                </a:solidFill>
                <a:latin typeface="Arial" panose="020B0604020202020204" pitchFamily="34" charset="0"/>
                <a:ea typeface="Times New Roman" panose="02020603050405020304" pitchFamily="18" charset="0"/>
                <a:cs typeface="Arial" panose="020B0604020202020204" pitchFamily="34" charset="0"/>
              </a:rPr>
              <a:t>Participation de la Coordinatrice Régionale Adjointe à la rédaction de la Position commune des Pays membres de la Commission des Forêts d’Afrique Centrale (COMIFAC) en vue de la COP25 à Santiago au Chili en décembre 2019</a:t>
            </a:r>
            <a:r>
              <a:rPr lang="fr-CM" sz="2200" dirty="0">
                <a:latin typeface="Arial" panose="020B0604020202020204" pitchFamily="34" charset="0"/>
                <a:cs typeface="Arial" panose="020B0604020202020204" pitchFamily="34" charset="0"/>
              </a:rPr>
              <a:t> à l'occasion de la réunion des pays francophones d’Afrique, préparatoire à la réunion du</a:t>
            </a:r>
            <a:r>
              <a:rPr lang="fr-FR" sz="2200" dirty="0">
                <a:latin typeface="Arial" panose="020B0604020202020204" pitchFamily="34" charset="0"/>
                <a:cs typeface="Arial" panose="020B0604020202020204" pitchFamily="34" charset="0"/>
              </a:rPr>
              <a:t> Groupe d’Experts de soutien au Groupe Africain de négociateurs (AGNES) à Abidjan du 9 au 11 Mars 2020; </a:t>
            </a:r>
          </a:p>
          <a:p>
            <a:pPr algn="just"/>
            <a:r>
              <a:rPr lang="fr-FR" sz="2200" dirty="0">
                <a:latin typeface="Arial" panose="020B0604020202020204" pitchFamily="34" charset="0"/>
                <a:cs typeface="Arial" panose="020B0604020202020204" pitchFamily="34" charset="0"/>
              </a:rPr>
              <a:t>Participation et présentation sur le genre, la société civile et les Cops, leçons apprises et perspectives en février 2021 à Yaoundé au Cameroun;</a:t>
            </a:r>
          </a:p>
          <a:p>
            <a:pPr algn="just"/>
            <a:r>
              <a:rPr lang="fr-FR" sz="2200" dirty="0">
                <a:latin typeface="Arial" panose="020B0604020202020204" pitchFamily="34" charset="0"/>
                <a:cs typeface="Arial" panose="020B0604020202020204" pitchFamily="34" charset="0"/>
              </a:rPr>
              <a:t>Participation à l'atelier du cadrage et de préparation de la participation de la société civile aux échéances internationales en matière de biodiversité en avril 2021 0 Douala</a:t>
            </a:r>
          </a:p>
          <a:p>
            <a:pPr algn="just"/>
            <a:endParaRPr lang="fr-FR" sz="2200" dirty="0">
              <a:effectLst/>
              <a:latin typeface="Arial" panose="020B0604020202020204" pitchFamily="34" charset="0"/>
              <a:ea typeface="Comic Sans MS" panose="030F0702030302020204" pitchFamily="66" charset="0"/>
              <a:cs typeface="Arial" panose="020B0604020202020204" pitchFamily="34" charset="0"/>
            </a:endParaRPr>
          </a:p>
          <a:p>
            <a:endParaRPr lang="fr-FR" sz="1200" b="1" dirty="0">
              <a:effectLst/>
              <a:latin typeface="Arial" panose="020B0604020202020204" pitchFamily="34" charset="0"/>
              <a:cs typeface="Arial" panose="020B0604020202020204" pitchFamily="34" charset="0"/>
            </a:endParaRPr>
          </a:p>
          <a:p>
            <a:endParaRPr lang="fr-FR" sz="1200" dirty="0">
              <a:effectLst/>
              <a:latin typeface="bookman old style" panose="02050604050505020204" pitchFamily="18" charset="0"/>
            </a:endParaRPr>
          </a:p>
          <a:p>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fr-FR"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61837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38D174-E3E8-4C3B-BE9E-8C77F41DDEAB}"/>
              </a:ext>
            </a:extLst>
          </p:cNvPr>
          <p:cNvSpPr>
            <a:spLocks noGrp="1"/>
          </p:cNvSpPr>
          <p:nvPr>
            <p:ph type="title"/>
          </p:nvPr>
        </p:nvSpPr>
        <p:spPr/>
        <p:txBody>
          <a:bodyPr/>
          <a:lstStyle/>
          <a:p>
            <a:r>
              <a:rPr lang="fr-FR" b="1" dirty="0">
                <a:solidFill>
                  <a:schemeClr val="accent1"/>
                </a:solidFill>
                <a:latin typeface="Arial" panose="020B0604020202020204" pitchFamily="34" charset="0"/>
                <a:cs typeface="Arial" panose="020B0604020202020204" pitchFamily="34" charset="0"/>
              </a:rPr>
              <a:t>Etat de mise en œuvre des activités par rapport à l'axe 2 : </a:t>
            </a:r>
            <a:endParaRPr lang="fr-FR" dirty="0"/>
          </a:p>
        </p:txBody>
      </p:sp>
      <p:sp>
        <p:nvSpPr>
          <p:cNvPr id="3" name="Espace réservé du contenu 2">
            <a:extLst>
              <a:ext uri="{FF2B5EF4-FFF2-40B4-BE49-F238E27FC236}">
                <a16:creationId xmlns:a16="http://schemas.microsoft.com/office/drawing/2014/main" id="{242E23D1-1F2F-43F2-8C0B-4EE4C4F84E5B}"/>
              </a:ext>
            </a:extLst>
          </p:cNvPr>
          <p:cNvSpPr>
            <a:spLocks noGrp="1"/>
          </p:cNvSpPr>
          <p:nvPr>
            <p:ph idx="1"/>
          </p:nvPr>
        </p:nvSpPr>
        <p:spPr>
          <a:xfrm>
            <a:off x="838200" y="1825624"/>
            <a:ext cx="10515600" cy="5032375"/>
          </a:xfrm>
        </p:spPr>
        <p:txBody>
          <a:bodyPr>
            <a:normAutofit fontScale="92500" lnSpcReduction="20000"/>
          </a:bodyPr>
          <a:lstStyle/>
          <a:p>
            <a:pPr marL="0" indent="0">
              <a:buNone/>
            </a:pPr>
            <a:r>
              <a:rPr lang="fr-CM" sz="2800" b="1" i="1" u="sng" dirty="0">
                <a:solidFill>
                  <a:srgbClr val="000000"/>
                </a:solidFill>
                <a:effectLst/>
                <a:latin typeface="Arial" panose="020B0604020202020204" pitchFamily="34" charset="0"/>
                <a:ea typeface="Calibri" panose="020F0502020204030204" pitchFamily="34" charset="0"/>
                <a:cs typeface="Arial" panose="020B0604020202020204" pitchFamily="34" charset="0"/>
              </a:rPr>
              <a:t>Communication, sensibilisation et éducation des femmes sur l’importance de leur implication dans la gestion durable des ressources naturelles </a:t>
            </a:r>
          </a:p>
          <a:p>
            <a:pPr>
              <a:buFont typeface="Wingdings" panose="05000000000000000000" pitchFamily="2" charset="2"/>
              <a:buChar char="ü"/>
            </a:pPr>
            <a:r>
              <a:rPr lang="fr-FR" b="1" dirty="0"/>
              <a:t>Soumis un article au forum météorologique prévu à Genève et ayant pour titre la contribution des femmes à la limitation de l'impact des phénomènes météorologiques  et climatiques sur les communautés en AC en mars 2019;</a:t>
            </a:r>
          </a:p>
          <a:p>
            <a:pPr>
              <a:buFont typeface="Wingdings" panose="05000000000000000000" pitchFamily="2" charset="2"/>
              <a:buChar char="ü"/>
            </a:pPr>
            <a:r>
              <a:rPr lang="fr-FR" b="1" dirty="0"/>
              <a:t>Nous avons soumis une requête et obtenu la réédition de notre Document de stratégie 2018-2025, en juillet 2019 en dix exemplaire de la nouvelle édition ont été transmis à notre Parrain le Ministre d'Etat Henri </a:t>
            </a:r>
            <a:r>
              <a:rPr lang="fr-FR" b="1" dirty="0" err="1"/>
              <a:t>Djombo</a:t>
            </a:r>
            <a:r>
              <a:rPr lang="fr-FR" b="1" dirty="0"/>
              <a:t> ici au Congo Brazzaville</a:t>
            </a:r>
          </a:p>
          <a:p>
            <a:pPr>
              <a:buFont typeface="Wingdings" panose="05000000000000000000" pitchFamily="2" charset="2"/>
              <a:buChar char="ü"/>
            </a:pPr>
            <a:r>
              <a:rPr lang="fr-FR" sz="2800" b="1" dirty="0">
                <a:effectLst/>
                <a:latin typeface="Arial" panose="020B0604020202020204" pitchFamily="34" charset="0"/>
                <a:ea typeface="Calibri" panose="020F0502020204030204" pitchFamily="34" charset="0"/>
                <a:cs typeface="Arial" panose="020B0604020202020204" pitchFamily="34" charset="0"/>
              </a:rPr>
              <a:t>Nous avons régulièrement payé notre abonnement du Site-Web pour un</a:t>
            </a:r>
            <a:r>
              <a:rPr lang="fr-FR" b="1" dirty="0">
                <a:latin typeface="Arial" panose="020B0604020202020204" pitchFamily="34" charset="0"/>
                <a:ea typeface="Calibri" panose="020F0502020204030204" pitchFamily="34" charset="0"/>
                <a:cs typeface="Arial" panose="020B0604020202020204" pitchFamily="34" charset="0"/>
              </a:rPr>
              <a:t> large partage d'information sur le réseau </a:t>
            </a:r>
          </a:p>
          <a:p>
            <a:pPr>
              <a:buFont typeface="Wingdings" panose="05000000000000000000" pitchFamily="2" charset="2"/>
              <a:buChar char="ü"/>
            </a:pPr>
            <a:r>
              <a:rPr lang="fr-FR" sz="2800" b="1" dirty="0">
                <a:effectLst/>
                <a:latin typeface="Arial" panose="020B0604020202020204" pitchFamily="34" charset="0"/>
                <a:ea typeface="Calibri" panose="020F0502020204030204" pitchFamily="34" charset="0"/>
                <a:cs typeface="Arial" panose="020B0604020202020204" pitchFamily="34" charset="0"/>
              </a:rPr>
              <a:t>Nous avons une page Facebook</a:t>
            </a:r>
          </a:p>
          <a:p>
            <a:pPr>
              <a:buFont typeface="Wingdings" panose="05000000000000000000" pitchFamily="2" charset="2"/>
              <a:buChar char="ü"/>
            </a:pPr>
            <a:r>
              <a:rPr lang="fr-FR" b="1" dirty="0">
                <a:latin typeface="Arial" panose="020B0604020202020204" pitchFamily="34" charset="0"/>
                <a:ea typeface="Calibri" panose="020F0502020204030204" pitchFamily="34" charset="0"/>
                <a:cs typeface="Arial" panose="020B0604020202020204" pitchFamily="34" charset="0"/>
              </a:rPr>
              <a:t>Nous avons les groupes </a:t>
            </a:r>
            <a:r>
              <a:rPr lang="fr-FR" b="1" dirty="0" err="1">
                <a:latin typeface="Arial" panose="020B0604020202020204" pitchFamily="34" charset="0"/>
                <a:ea typeface="Calibri" panose="020F0502020204030204" pitchFamily="34" charset="0"/>
                <a:cs typeface="Arial" panose="020B0604020202020204" pitchFamily="34" charset="0"/>
              </a:rPr>
              <a:t>WhatSapp</a:t>
            </a:r>
            <a:endParaRPr lang="fr-FR" sz="2800" dirty="0">
              <a:effectLst/>
              <a:latin typeface="Arial" panose="020B0604020202020204" pitchFamily="34" charset="0"/>
              <a:ea typeface="Calibri" panose="020F0502020204030204" pitchFamily="34" charset="0"/>
              <a:cs typeface="Arial" panose="020B0604020202020204" pitchFamily="34" charset="0"/>
            </a:endParaRPr>
          </a:p>
          <a:p>
            <a:endParaRPr lang="fr-FR" dirty="0"/>
          </a:p>
        </p:txBody>
      </p:sp>
    </p:spTree>
    <p:extLst>
      <p:ext uri="{BB962C8B-B14F-4D97-AF65-F5344CB8AC3E}">
        <p14:creationId xmlns:p14="http://schemas.microsoft.com/office/powerpoint/2010/main" val="3419143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9D36DA-8497-42C4-8041-5725AFD4D178}"/>
              </a:ext>
            </a:extLst>
          </p:cNvPr>
          <p:cNvSpPr>
            <a:spLocks noGrp="1"/>
          </p:cNvSpPr>
          <p:nvPr>
            <p:ph type="title"/>
          </p:nvPr>
        </p:nvSpPr>
        <p:spPr/>
        <p:txBody>
          <a:bodyPr/>
          <a:lstStyle/>
          <a:p>
            <a:r>
              <a:rPr lang="fr-FR" b="1" dirty="0">
                <a:solidFill>
                  <a:schemeClr val="accent1"/>
                </a:solidFill>
                <a:latin typeface="Arial" panose="020B0604020202020204" pitchFamily="34" charset="0"/>
                <a:cs typeface="Arial" panose="020B0604020202020204" pitchFamily="34" charset="0"/>
              </a:rPr>
              <a:t>Etat de mise en œuvre des activités par rapport à l'axe 3 : </a:t>
            </a:r>
            <a:endParaRPr lang="fr-FR" dirty="0"/>
          </a:p>
        </p:txBody>
      </p:sp>
      <p:sp>
        <p:nvSpPr>
          <p:cNvPr id="3" name="Espace réservé du contenu 2">
            <a:extLst>
              <a:ext uri="{FF2B5EF4-FFF2-40B4-BE49-F238E27FC236}">
                <a16:creationId xmlns:a16="http://schemas.microsoft.com/office/drawing/2014/main" id="{D49E73DA-050B-4E29-A271-B6FD32FD1A9A}"/>
              </a:ext>
            </a:extLst>
          </p:cNvPr>
          <p:cNvSpPr>
            <a:spLocks noGrp="1"/>
          </p:cNvSpPr>
          <p:nvPr>
            <p:ph idx="1"/>
          </p:nvPr>
        </p:nvSpPr>
        <p:spPr/>
        <p:txBody>
          <a:bodyPr>
            <a:normAutofit fontScale="92500" lnSpcReduction="20000"/>
          </a:bodyPr>
          <a:lstStyle/>
          <a:p>
            <a:pPr marL="0" indent="0">
              <a:buNone/>
            </a:pPr>
            <a:r>
              <a:rPr lang="fr-CM" sz="2400" b="1" i="1" u="sng" dirty="0">
                <a:solidFill>
                  <a:srgbClr val="000000"/>
                </a:solidFill>
                <a:effectLst/>
                <a:latin typeface="Arial" panose="020B0604020202020204" pitchFamily="34" charset="0"/>
                <a:ea typeface="Calibri" panose="020F0502020204030204" pitchFamily="34" charset="0"/>
                <a:cs typeface="Arial" panose="020B0604020202020204" pitchFamily="34" charset="0"/>
              </a:rPr>
              <a:t>Développement de l’entreprenariat et de l’autonomisation des femmes d’Afrique centrale conformément aux exigences du développement durable :</a:t>
            </a:r>
          </a:p>
          <a:p>
            <a:pPr>
              <a:buFont typeface="Wingdings" panose="05000000000000000000" pitchFamily="2" charset="2"/>
              <a:buChar char="ü"/>
            </a:pPr>
            <a:r>
              <a:rPr lang="fr-FR" sz="1800" dirty="0">
                <a:effectLst/>
                <a:latin typeface="Cambria" panose="02040503050406030204" pitchFamily="18" charset="0"/>
                <a:ea typeface="Calibri" panose="020F0502020204030204" pitchFamily="34" charset="0"/>
                <a:cs typeface="Times New Roman" panose="02020603050405020304" pitchFamily="18" charset="0"/>
              </a:rPr>
              <a:t>Elaboration dun</a:t>
            </a:r>
            <a:r>
              <a:rPr lang="fr-FR" sz="1800" dirty="0">
                <a:latin typeface="Cambria" panose="02040503050406030204" pitchFamily="18" charset="0"/>
                <a:ea typeface="Calibri" panose="020F0502020204030204" pitchFamily="34" charset="0"/>
                <a:cs typeface="Times New Roman" panose="02020603050405020304" pitchFamily="18" charset="0"/>
              </a:rPr>
              <a:t>e proposition de projet sur le Gnetum </a:t>
            </a:r>
            <a:r>
              <a:rPr lang="fr-FR" sz="1800" dirty="0" err="1">
                <a:latin typeface="Cambria" panose="02040503050406030204" pitchFamily="18" charset="0"/>
                <a:ea typeface="Calibri" panose="020F0502020204030204" pitchFamily="34" charset="0"/>
                <a:cs typeface="Times New Roman" panose="02020603050405020304" pitchFamily="18" charset="0"/>
              </a:rPr>
              <a:t>africanun</a:t>
            </a:r>
            <a:r>
              <a:rPr lang="fr-FR" sz="1800" dirty="0">
                <a:latin typeface="Cambria" panose="02040503050406030204" pitchFamily="18" charset="0"/>
                <a:ea typeface="Calibri" panose="020F0502020204030204" pitchFamily="34" charset="0"/>
                <a:cs typeface="Times New Roman" panose="02020603050405020304" pitchFamily="18" charset="0"/>
              </a:rPr>
              <a:t> en février 2019 et soumis au Civil Society </a:t>
            </a:r>
            <a:r>
              <a:rPr lang="fr-FR" sz="1800" dirty="0" err="1">
                <a:latin typeface="Cambria" panose="02040503050406030204" pitchFamily="18" charset="0"/>
                <a:ea typeface="Calibri" panose="020F0502020204030204" pitchFamily="34" charset="0"/>
                <a:cs typeface="Times New Roman" panose="02020603050405020304" pitchFamily="18" charset="0"/>
              </a:rPr>
              <a:t>Academy</a:t>
            </a:r>
            <a:r>
              <a:rPr lang="fr-FR" sz="1800" dirty="0">
                <a:latin typeface="Cambria" panose="02040503050406030204" pitchFamily="18" charset="0"/>
                <a:ea typeface="Calibri" panose="020F0502020204030204" pitchFamily="34" charset="0"/>
                <a:cs typeface="Times New Roman" panose="02020603050405020304" pitchFamily="18" charset="0"/>
              </a:rPr>
              <a:t>;</a:t>
            </a:r>
          </a:p>
          <a:p>
            <a:pPr>
              <a:buFont typeface="Wingdings" panose="05000000000000000000" pitchFamily="2" charset="2"/>
              <a:buChar char="ü"/>
            </a:pPr>
            <a:r>
              <a:rPr lang="fr-FR" sz="1800" dirty="0">
                <a:latin typeface="Cambria" panose="02040503050406030204" pitchFamily="18" charset="0"/>
                <a:ea typeface="Calibri" panose="020F0502020204030204" pitchFamily="34" charset="0"/>
                <a:cs typeface="Times New Roman" panose="02020603050405020304" pitchFamily="18" charset="0"/>
              </a:rPr>
              <a:t>Elaboration et soumission dune proposition du projet intitulée : </a:t>
            </a:r>
            <a:r>
              <a:rPr lang="fr-FR" sz="1800" dirty="0" err="1">
                <a:latin typeface="Cambria" panose="02040503050406030204" pitchFamily="18" charset="0"/>
                <a:ea typeface="Calibri" panose="020F0502020204030204" pitchFamily="34" charset="0"/>
                <a:cs typeface="Times New Roman" panose="02020603050405020304" pitchFamily="18" charset="0"/>
              </a:rPr>
              <a:t>Developpement</a:t>
            </a:r>
            <a:r>
              <a:rPr lang="fr-FR" sz="1800" dirty="0">
                <a:latin typeface="Cambria" panose="02040503050406030204" pitchFamily="18" charset="0"/>
                <a:ea typeface="Calibri" panose="020F0502020204030204" pitchFamily="34" charset="0"/>
                <a:cs typeface="Times New Roman" panose="02020603050405020304" pitchFamily="18" charset="0"/>
              </a:rPr>
              <a:t> de </a:t>
            </a:r>
            <a:r>
              <a:rPr lang="fr-FR" sz="1800" dirty="0" err="1">
                <a:latin typeface="Cambria" panose="02040503050406030204" pitchFamily="18" charset="0"/>
                <a:ea typeface="Calibri" panose="020F0502020204030204" pitchFamily="34" charset="0"/>
                <a:cs typeface="Times New Roman" panose="02020603050405020304" pitchFamily="18" charset="0"/>
              </a:rPr>
              <a:t>lentreprenariat</a:t>
            </a:r>
            <a:r>
              <a:rPr lang="fr-FR" sz="1800" dirty="0">
                <a:latin typeface="Cambria" panose="02040503050406030204" pitchFamily="18" charset="0"/>
                <a:ea typeface="Calibri" panose="020F0502020204030204" pitchFamily="34" charset="0"/>
                <a:cs typeface="Times New Roman" panose="02020603050405020304" pitchFamily="18" charset="0"/>
              </a:rPr>
              <a:t> féminin à travers la formation pratique des femmes des communautés </a:t>
            </a:r>
            <a:r>
              <a:rPr lang="fr-FR" sz="1800" dirty="0" err="1">
                <a:latin typeface="Cambria" panose="02040503050406030204" pitchFamily="18" charset="0"/>
                <a:ea typeface="Calibri" panose="020F0502020204030204" pitchFamily="34" charset="0"/>
                <a:cs typeface="Times New Roman" panose="02020603050405020304" pitchFamily="18" charset="0"/>
              </a:rPr>
              <a:t>autoctohnes</a:t>
            </a:r>
            <a:r>
              <a:rPr lang="fr-FR" sz="1800" dirty="0">
                <a:latin typeface="Cambria" panose="02040503050406030204" pitchFamily="18" charset="0"/>
                <a:ea typeface="Calibri" panose="020F0502020204030204" pitchFamily="34" charset="0"/>
                <a:cs typeface="Times New Roman" panose="02020603050405020304" pitchFamily="18" charset="0"/>
              </a:rPr>
              <a:t> et locales du TRIDOM à la culture, la consommation et la commercialisation du Gnetum </a:t>
            </a:r>
            <a:r>
              <a:rPr lang="fr-FR" sz="1800" dirty="0" err="1">
                <a:latin typeface="Cambria" panose="02040503050406030204" pitchFamily="18" charset="0"/>
                <a:ea typeface="Calibri" panose="020F0502020204030204" pitchFamily="34" charset="0"/>
                <a:cs typeface="Times New Roman" panose="02020603050405020304" pitchFamily="18" charset="0"/>
              </a:rPr>
              <a:t>Africanum</a:t>
            </a:r>
            <a:r>
              <a:rPr lang="fr-FR" sz="1800" dirty="0">
                <a:latin typeface="Cambria" panose="02040503050406030204" pitchFamily="18" charset="0"/>
                <a:ea typeface="Calibri" panose="020F0502020204030204" pitchFamily="34" charset="0"/>
                <a:cs typeface="Times New Roman" panose="02020603050405020304" pitchFamily="18" charset="0"/>
              </a:rPr>
              <a:t> en collaboration du COFAS Suisse</a:t>
            </a:r>
          </a:p>
          <a:p>
            <a:pPr>
              <a:buFont typeface="Wingdings" panose="05000000000000000000" pitchFamily="2" charset="2"/>
              <a:buChar char="ü"/>
            </a:pPr>
            <a:r>
              <a:rPr lang="fr-FR" sz="1800" dirty="0">
                <a:latin typeface="Cambria" panose="02040503050406030204" pitchFamily="18" charset="0"/>
                <a:ea typeface="Calibri" panose="020F0502020204030204" pitchFamily="34" charset="0"/>
                <a:cs typeface="Times New Roman" panose="02020603050405020304" pitchFamily="18" charset="0"/>
              </a:rPr>
              <a:t>Le REFADD en collaboration de ARECO Rwanda a élaboré et soumis une </a:t>
            </a:r>
            <a:r>
              <a:rPr lang="fr-FR" sz="1800" dirty="0" err="1">
                <a:latin typeface="Cambria" panose="02040503050406030204" pitchFamily="18" charset="0"/>
                <a:ea typeface="Calibri" panose="020F0502020204030204" pitchFamily="34" charset="0"/>
                <a:cs typeface="Times New Roman" panose="02020603050405020304" pitchFamily="18" charset="0"/>
              </a:rPr>
              <a:t>propostion</a:t>
            </a:r>
            <a:r>
              <a:rPr lang="fr-FR" sz="1800" dirty="0">
                <a:latin typeface="Cambria" panose="02040503050406030204" pitchFamily="18" charset="0"/>
                <a:ea typeface="Calibri" panose="020F0502020204030204" pitchFamily="34" charset="0"/>
                <a:cs typeface="Times New Roman" panose="02020603050405020304" pitchFamily="18" charset="0"/>
              </a:rPr>
              <a:t> de projet sur : Femmes et héritage foncier en Afrique Centrale : formation des formatrices sur la </a:t>
            </a:r>
            <a:r>
              <a:rPr lang="fr-FR" sz="1800" dirty="0" err="1">
                <a:latin typeface="Cambria" panose="02040503050406030204" pitchFamily="18" charset="0"/>
                <a:ea typeface="Calibri" panose="020F0502020204030204" pitchFamily="34" charset="0"/>
                <a:cs typeface="Times New Roman" panose="02020603050405020304" pitchFamily="18" charset="0"/>
              </a:rPr>
              <a:t>combinaisaon</a:t>
            </a:r>
            <a:r>
              <a:rPr lang="fr-FR" sz="1800" dirty="0">
                <a:latin typeface="Cambria" panose="02040503050406030204" pitchFamily="18" charset="0"/>
                <a:ea typeface="Calibri" panose="020F0502020204030204" pitchFamily="34" charset="0"/>
                <a:cs typeface="Times New Roman" panose="02020603050405020304" pitchFamily="18" charset="0"/>
              </a:rPr>
              <a:t> ou le conflit des droits coutumiers et des droits écrits ou statutaire dans les pays des grands lacs (le Burundi, le Rwanda et </a:t>
            </a:r>
            <a:r>
              <a:rPr lang="fr-FR" sz="1800" dirty="0" err="1">
                <a:latin typeface="Cambria" panose="02040503050406030204" pitchFamily="18" charset="0"/>
                <a:ea typeface="Calibri" panose="020F0502020204030204" pitchFamily="34" charset="0"/>
                <a:cs typeface="Times New Roman" panose="02020603050405020304" pitchFamily="18" charset="0"/>
              </a:rPr>
              <a:t>lEst</a:t>
            </a:r>
            <a:r>
              <a:rPr lang="fr-FR" sz="1800" dirty="0">
                <a:latin typeface="Cambria" panose="02040503050406030204" pitchFamily="18" charset="0"/>
                <a:ea typeface="Calibri" panose="020F0502020204030204" pitchFamily="34" charset="0"/>
                <a:cs typeface="Times New Roman" panose="02020603050405020304" pitchFamily="18" charset="0"/>
              </a:rPr>
              <a:t> de la RDC</a:t>
            </a:r>
          </a:p>
          <a:p>
            <a:pPr>
              <a:buFont typeface="Wingdings" panose="05000000000000000000" pitchFamily="2" charset="2"/>
              <a:buChar char="ü"/>
            </a:pPr>
            <a:r>
              <a:rPr lang="fr-FR" sz="1800" dirty="0">
                <a:effectLst/>
                <a:latin typeface="Cambria" panose="02040503050406030204" pitchFamily="18" charset="0"/>
                <a:ea typeface="Calibri" panose="020F0502020204030204" pitchFamily="34" charset="0"/>
                <a:cs typeface="Times New Roman" panose="02020603050405020304" pitchFamily="18" charset="0"/>
              </a:rPr>
              <a:t>Convention de collaboration avec la structure Résilience </a:t>
            </a:r>
            <a:r>
              <a:rPr lang="fr-FR" sz="1800" dirty="0" err="1">
                <a:effectLst/>
                <a:latin typeface="Cambria" panose="02040503050406030204" pitchFamily="18" charset="0"/>
                <a:ea typeface="Calibri" panose="020F0502020204030204" pitchFamily="34" charset="0"/>
                <a:cs typeface="Times New Roman" panose="02020603050405020304" pitchFamily="18" charset="0"/>
              </a:rPr>
              <a:t>Now</a:t>
            </a:r>
            <a:r>
              <a:rPr lang="fr-FR" sz="1800" dirty="0">
                <a:effectLst/>
                <a:latin typeface="Cambria" panose="02040503050406030204" pitchFamily="18" charset="0"/>
                <a:ea typeface="Calibri" panose="020F0502020204030204" pitchFamily="34" charset="0"/>
                <a:cs typeface="Times New Roman" panose="02020603050405020304" pitchFamily="18" charset="0"/>
              </a:rPr>
              <a:t> sur Le partenariat pour le renforcement des capacités  des acteurs impliqués dans l’autonomisation des femmes en gestion des projets et en conduite du changement dans les pays d’Afrique Centrale le 04mai 2019;</a:t>
            </a:r>
          </a:p>
          <a:p>
            <a:pPr>
              <a:buFont typeface="Wingdings" panose="05000000000000000000" pitchFamily="2" charset="2"/>
              <a:buChar char="ü"/>
            </a:pPr>
            <a:r>
              <a:rPr lang="fr-FR" sz="1800" dirty="0">
                <a:latin typeface="Cambria" panose="02040503050406030204" pitchFamily="18" charset="0"/>
                <a:ea typeface="Calibri" panose="020F0502020204030204" pitchFamily="34" charset="0"/>
                <a:cs typeface="Times New Roman" panose="02020603050405020304" pitchFamily="18" charset="0"/>
              </a:rPr>
              <a:t>La Coordinatrice Régionale a bénéficié dune formation sur le Genre et la RRC en août 2019 à Ouagadougou au Burkina Faso</a:t>
            </a:r>
            <a:endParaRPr lang="fr-FR" sz="1800" dirty="0">
              <a:effectLst/>
              <a:latin typeface="Cambria" panose="02040503050406030204" pitchFamily="18" charset="0"/>
              <a:ea typeface="Calibri" panose="020F0502020204030204" pitchFamily="34" charset="0"/>
              <a:cs typeface="Times New Roman" panose="02020603050405020304" pitchFamily="18" charset="0"/>
            </a:endParaRPr>
          </a:p>
          <a:p>
            <a:pPr>
              <a:buFont typeface="Wingdings" panose="05000000000000000000" pitchFamily="2" charset="2"/>
              <a:buChar char="ü"/>
            </a:pPr>
            <a:r>
              <a:rPr lang="fr-FR" sz="1800" dirty="0">
                <a:latin typeface="Cambria" panose="02040503050406030204" pitchFamily="18" charset="0"/>
                <a:ea typeface="Calibri" panose="020F0502020204030204" pitchFamily="34" charset="0"/>
                <a:cs typeface="Times New Roman" panose="02020603050405020304" pitchFamily="18" charset="0"/>
              </a:rPr>
              <a:t>Nous négocions un Mémorandum d'entente avec la GIZ  dans le cadre de la gestion des projets</a:t>
            </a:r>
          </a:p>
          <a:p>
            <a:pPr>
              <a:buFont typeface="Wingdings" panose="05000000000000000000" pitchFamily="2" charset="2"/>
              <a:buChar char="ü"/>
            </a:pP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Wingdings" panose="05000000000000000000" pitchFamily="2" charset="2"/>
              <a:buChar char="ü"/>
            </a:pPr>
            <a:endParaRPr lang="fr-CM" sz="2800" u="sng"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a:buFont typeface="Wingdings" panose="05000000000000000000" pitchFamily="2" charset="2"/>
              <a:buChar char="ü"/>
            </a:pPr>
            <a:endParaRPr lang="fr-FR" u="sng" dirty="0"/>
          </a:p>
        </p:txBody>
      </p:sp>
    </p:spTree>
    <p:extLst>
      <p:ext uri="{BB962C8B-B14F-4D97-AF65-F5344CB8AC3E}">
        <p14:creationId xmlns:p14="http://schemas.microsoft.com/office/powerpoint/2010/main" val="377343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07789A-B13E-48C1-8F51-5CD2082474A7}"/>
              </a:ext>
            </a:extLst>
          </p:cNvPr>
          <p:cNvSpPr>
            <a:spLocks noGrp="1"/>
          </p:cNvSpPr>
          <p:nvPr>
            <p:ph type="title"/>
          </p:nvPr>
        </p:nvSpPr>
        <p:spPr/>
        <p:txBody>
          <a:bodyPr/>
          <a:lstStyle/>
          <a:p>
            <a:r>
              <a:rPr lang="fr-FR" b="1" dirty="0">
                <a:solidFill>
                  <a:schemeClr val="accent1"/>
                </a:solidFill>
                <a:latin typeface="Arial" panose="020B0604020202020204" pitchFamily="34" charset="0"/>
                <a:cs typeface="Arial" panose="020B0604020202020204" pitchFamily="34" charset="0"/>
              </a:rPr>
              <a:t>Etat de mise en œuvre des activités par rapport à l'axe </a:t>
            </a:r>
            <a:r>
              <a:rPr lang="fr-FR" b="1" dirty="0" err="1">
                <a:solidFill>
                  <a:schemeClr val="accent1"/>
                </a:solidFill>
                <a:latin typeface="Arial" panose="020B0604020202020204" pitchFamily="34" charset="0"/>
                <a:cs typeface="Arial" panose="020B0604020202020204" pitchFamily="34" charset="0"/>
              </a:rPr>
              <a:t>traversal</a:t>
            </a:r>
            <a:r>
              <a:rPr lang="fr-FR" b="1" dirty="0">
                <a:solidFill>
                  <a:schemeClr val="accent1"/>
                </a:solidFill>
                <a:latin typeface="Arial" panose="020B0604020202020204" pitchFamily="34" charset="0"/>
                <a:cs typeface="Arial" panose="020B0604020202020204" pitchFamily="34" charset="0"/>
              </a:rPr>
              <a:t> 4 : </a:t>
            </a:r>
            <a:endParaRPr lang="fr-FR" dirty="0"/>
          </a:p>
        </p:txBody>
      </p:sp>
      <p:sp>
        <p:nvSpPr>
          <p:cNvPr id="3" name="Espace réservé du contenu 2">
            <a:extLst>
              <a:ext uri="{FF2B5EF4-FFF2-40B4-BE49-F238E27FC236}">
                <a16:creationId xmlns:a16="http://schemas.microsoft.com/office/drawing/2014/main" id="{3CE3FD04-D409-45F3-8589-7FAA7A4B772C}"/>
              </a:ext>
            </a:extLst>
          </p:cNvPr>
          <p:cNvSpPr>
            <a:spLocks noGrp="1"/>
          </p:cNvSpPr>
          <p:nvPr>
            <p:ph idx="1"/>
          </p:nvPr>
        </p:nvSpPr>
        <p:spPr/>
        <p:txBody>
          <a:bodyPr/>
          <a:lstStyle/>
          <a:p>
            <a:pPr marL="0" indent="0">
              <a:buNone/>
            </a:pPr>
            <a:r>
              <a:rPr lang="fr-CM" sz="2400" b="1" i="1" u="sng" dirty="0">
                <a:solidFill>
                  <a:srgbClr val="000000"/>
                </a:solidFill>
                <a:effectLst/>
                <a:latin typeface="Arial" panose="020B0604020202020204" pitchFamily="34" charset="0"/>
                <a:ea typeface="Calibri" panose="020F0502020204030204" pitchFamily="34" charset="0"/>
                <a:cs typeface="Arial" panose="020B0604020202020204" pitchFamily="34" charset="0"/>
              </a:rPr>
              <a:t>Consolidation de l’engagement du REFADD dans la promotion et la défense des intérêts des femmes d’Afrique Centrale en vue de leur participation dans les actions de développement durable </a:t>
            </a:r>
            <a:r>
              <a:rPr lang="fr-CM" sz="2800" u="sng"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p>
          <a:p>
            <a:pPr algn="just">
              <a:buFont typeface="Wingdings" panose="05000000000000000000" pitchFamily="2" charset="2"/>
              <a:buChar char="ü"/>
            </a:pPr>
            <a:r>
              <a:rPr lang="fr-FR" sz="2400" dirty="0">
                <a:effectLst/>
                <a:latin typeface="Arial" panose="020B0604020202020204" pitchFamily="34" charset="0"/>
                <a:ea typeface="Calibri" panose="020F0502020204030204" pitchFamily="34" charset="0"/>
                <a:cs typeface="Arial" panose="020B0604020202020204" pitchFamily="34" charset="0"/>
              </a:rPr>
              <a:t>Tenue le vendredi le 28 Février 2020  une Assemblée Générale du Réseau Femmes Africaines pour le Développement Durable(REFADD) </a:t>
            </a:r>
            <a:r>
              <a:rPr lang="fr-FR" sz="2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organisée en marge de l’atelier régional de préparation de la contribution du REFADD </a:t>
            </a:r>
            <a:r>
              <a:rPr lang="fr-FR" sz="2400" kern="100" dirty="0">
                <a:effectLst/>
                <a:latin typeface="Arial" panose="020B0604020202020204" pitchFamily="34" charset="0"/>
                <a:ea typeface="Comic Sans MS" panose="030F0702030302020204" pitchFamily="66" charset="0"/>
                <a:cs typeface="Arial" panose="020B0604020202020204" pitchFamily="34" charset="0"/>
              </a:rPr>
              <a:t>au cadre mondial de la biodiversité pour l’après 2020 qui a eu lieu </a:t>
            </a:r>
            <a:r>
              <a:rPr lang="fr-FR" sz="2400" dirty="0">
                <a:effectLst/>
                <a:latin typeface="Arial" panose="020B0604020202020204" pitchFamily="34" charset="0"/>
                <a:ea typeface="Calibri" panose="020F0502020204030204" pitchFamily="34" charset="0"/>
                <a:cs typeface="Arial" panose="020B0604020202020204" pitchFamily="34" charset="0"/>
              </a:rPr>
              <a:t>à Libreville </a:t>
            </a:r>
            <a:r>
              <a:rPr lang="fr-FR" sz="2400" kern="100" dirty="0">
                <a:effectLst/>
                <a:latin typeface="Arial" panose="020B0604020202020204" pitchFamily="34" charset="0"/>
                <a:ea typeface="Comic Sans MS" panose="030F0702030302020204" pitchFamily="66" charset="0"/>
                <a:cs typeface="Arial" panose="020B0604020202020204" pitchFamily="34" charset="0"/>
              </a:rPr>
              <a:t>au Gabon le 28 Février 2020</a:t>
            </a:r>
          </a:p>
          <a:p>
            <a:pPr algn="just">
              <a:buFont typeface="Wingdings" panose="05000000000000000000" pitchFamily="2" charset="2"/>
              <a:buChar char="ü"/>
            </a:pPr>
            <a:r>
              <a:rPr lang="fr-FR" sz="2400" kern="100" dirty="0">
                <a:latin typeface="Arial" panose="020B0604020202020204" pitchFamily="34" charset="0"/>
                <a:cs typeface="Arial" panose="020B0604020202020204" pitchFamily="34" charset="0"/>
              </a:rPr>
              <a:t>Production du Procès-verbal des élection ainsi que du rapport de l'assemblée Générale</a:t>
            </a:r>
            <a:endParaRPr lang="fr-FR"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32548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6E1208-6207-4C05-B422-7427494C0E9B}"/>
              </a:ext>
            </a:extLst>
          </p:cNvPr>
          <p:cNvSpPr>
            <a:spLocks noGrp="1"/>
          </p:cNvSpPr>
          <p:nvPr>
            <p:ph type="title"/>
          </p:nvPr>
        </p:nvSpPr>
        <p:spPr/>
        <p:txBody>
          <a:bodyPr/>
          <a:lstStyle/>
          <a:p>
            <a:pPr algn="ctr"/>
            <a:r>
              <a:rPr lang="fr-FR" b="1" dirty="0">
                <a:solidFill>
                  <a:schemeClr val="accent1"/>
                </a:solidFill>
                <a:latin typeface="Arial" panose="020B0604020202020204" pitchFamily="34" charset="0"/>
                <a:cs typeface="Arial" panose="020B0604020202020204" pitchFamily="34" charset="0"/>
              </a:rPr>
              <a:t>Plan d'action en perspective</a:t>
            </a:r>
            <a:endParaRPr lang="fr-FR" b="1" dirty="0">
              <a:solidFill>
                <a:schemeClr val="accent1"/>
              </a:solidFill>
            </a:endParaRPr>
          </a:p>
        </p:txBody>
      </p:sp>
      <p:sp>
        <p:nvSpPr>
          <p:cNvPr id="3" name="Espace réservé du contenu 2">
            <a:extLst>
              <a:ext uri="{FF2B5EF4-FFF2-40B4-BE49-F238E27FC236}">
                <a16:creationId xmlns:a16="http://schemas.microsoft.com/office/drawing/2014/main" id="{A188570C-F61A-484D-A3DF-7B6F94C3E60A}"/>
              </a:ext>
            </a:extLst>
          </p:cNvPr>
          <p:cNvSpPr>
            <a:spLocks noGrp="1"/>
          </p:cNvSpPr>
          <p:nvPr>
            <p:ph idx="1"/>
          </p:nvPr>
        </p:nvSpPr>
        <p:spPr/>
        <p:txBody>
          <a:bodyPr>
            <a:normAutofit/>
          </a:bodyPr>
          <a:lstStyle/>
          <a:p>
            <a:pPr algn="just"/>
            <a:r>
              <a:rPr lang="fr-FR" sz="1800" dirty="0">
                <a:effectLst/>
                <a:latin typeface="Arial" panose="020B0604020202020204" pitchFamily="34" charset="0"/>
                <a:ea typeface="Calibri" panose="020F0502020204030204" pitchFamily="34" charset="0"/>
                <a:cs typeface="Arial" panose="020B0604020202020204" pitchFamily="34" charset="0"/>
              </a:rPr>
              <a:t>Mener une étude régionale sur la prise en compte du genre dans les documents et politiques des institutions de GDRN au niveau nationales (10 pays de la COMIFAC) et régionales en Afrique Centrale, et mettre en place un observatoire sexo-spécifique connecté sur le Site Web du REFADD;.</a:t>
            </a:r>
          </a:p>
          <a:p>
            <a:pPr algn="just"/>
            <a:r>
              <a:rPr lang="fr-FR" sz="1800" dirty="0">
                <a:effectLst/>
                <a:latin typeface="Arial" panose="020B0604020202020204" pitchFamily="34" charset="0"/>
                <a:ea typeface="Calibri" panose="020F0502020204030204" pitchFamily="34" charset="0"/>
                <a:cs typeface="Arial" panose="020B0604020202020204" pitchFamily="34" charset="0"/>
              </a:rPr>
              <a:t>Diffuser à travers l’Observatoire du REFADD les performances et les mérites des femmes leaders, des femmes rurales, des femmes autochtones et des jeunes filles d’Afrique Centrale, travaillant ou appliquant les principes et les techniques liés au développement durable;</a:t>
            </a:r>
            <a:endParaRPr lang="fr-FR" sz="1800" dirty="0">
              <a:latin typeface="Arial" panose="020B0604020202020204" pitchFamily="34" charset="0"/>
              <a:ea typeface="Calibri" panose="020F0502020204030204" pitchFamily="34" charset="0"/>
              <a:cs typeface="Arial" panose="020B0604020202020204" pitchFamily="34" charset="0"/>
            </a:endParaRPr>
          </a:p>
          <a:p>
            <a:pPr algn="just"/>
            <a:r>
              <a:rPr lang="fr-FR" sz="1800" dirty="0">
                <a:effectLst/>
                <a:latin typeface="Arial" panose="020B0604020202020204" pitchFamily="34" charset="0"/>
                <a:ea typeface="Times New Roman" panose="02020603050405020304" pitchFamily="18" charset="0"/>
                <a:cs typeface="Arial" panose="020B0604020202020204" pitchFamily="34" charset="0"/>
              </a:rPr>
              <a:t>Elaborer un projet, et rechercher des appuis pour la valorisation et la documentation des pratiques et savoir-faire traditionnelles (plantes médicinales par exemple) de gestion durable des ressources naturelles auprès des femmes rurales, des femmes autochtones et des jeunes filles dans les zones à haute valeur de biodiversité;</a:t>
            </a:r>
          </a:p>
          <a:p>
            <a:pPr algn="just"/>
            <a:r>
              <a:rPr lang="fr-FR" sz="1800" dirty="0">
                <a:effectLst/>
                <a:latin typeface="Arial" panose="020B0604020202020204" pitchFamily="34" charset="0"/>
                <a:ea typeface="Calibri" panose="020F0502020204030204" pitchFamily="34" charset="0"/>
                <a:cs typeface="Arial" panose="020B0604020202020204" pitchFamily="34" charset="0"/>
              </a:rPr>
              <a:t>Participer à  la mise en œuvre de la Stratégie Genre de la COMIFAC, à celle de son Plan de Convergence, ainsi qu’aux événement qu’organisent la COMIFAC et les autres institutions dans le cadre de la diplomatie environnementale au niveau national, régional et international;</a:t>
            </a:r>
            <a:endParaRPr lang="fr-FR"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82228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2B685B-8E4B-4B07-9689-30C5B25BF1D7}"/>
              </a:ext>
            </a:extLst>
          </p:cNvPr>
          <p:cNvSpPr>
            <a:spLocks noGrp="1"/>
          </p:cNvSpPr>
          <p:nvPr>
            <p:ph type="title"/>
          </p:nvPr>
        </p:nvSpPr>
        <p:spPr/>
        <p:txBody>
          <a:bodyPr/>
          <a:lstStyle/>
          <a:p>
            <a:pPr algn="ctr"/>
            <a:r>
              <a:rPr lang="fr-FR" b="1" dirty="0">
                <a:solidFill>
                  <a:schemeClr val="accent1"/>
                </a:solidFill>
                <a:latin typeface="Arial" panose="020B0604020202020204" pitchFamily="34" charset="0"/>
                <a:cs typeface="Arial" panose="020B0604020202020204" pitchFamily="34" charset="0"/>
              </a:rPr>
              <a:t>Plan d'action en perspective (suite)</a:t>
            </a:r>
            <a:endParaRPr lang="fr-FR" dirty="0"/>
          </a:p>
        </p:txBody>
      </p:sp>
      <p:sp>
        <p:nvSpPr>
          <p:cNvPr id="3" name="Espace réservé du contenu 2">
            <a:extLst>
              <a:ext uri="{FF2B5EF4-FFF2-40B4-BE49-F238E27FC236}">
                <a16:creationId xmlns:a16="http://schemas.microsoft.com/office/drawing/2014/main" id="{BC3EA593-7707-4DEE-A0A3-50225967567D}"/>
              </a:ext>
            </a:extLst>
          </p:cNvPr>
          <p:cNvSpPr>
            <a:spLocks noGrp="1"/>
          </p:cNvSpPr>
          <p:nvPr>
            <p:ph idx="1"/>
          </p:nvPr>
        </p:nvSpPr>
        <p:spPr/>
        <p:txBody>
          <a:bodyPr>
            <a:normAutofit fontScale="92500"/>
          </a:bodyPr>
          <a:lstStyle/>
          <a:p>
            <a:pPr algn="just"/>
            <a:r>
              <a:rPr lang="fr-FR" sz="1800" dirty="0">
                <a:effectLst/>
                <a:latin typeface="Arial" panose="020B0604020202020204" pitchFamily="34" charset="0"/>
                <a:ea typeface="Calibri" panose="020F0502020204030204" pitchFamily="34" charset="0"/>
                <a:cs typeface="Arial" panose="020B0604020202020204" pitchFamily="34" charset="0"/>
              </a:rPr>
              <a:t>Organisation des sessions de formation des femmes leaders à l’utilisation du Site Web, aux femmes rurales, autochtones et des jeunes filles à l’utilisation des outils et canaux de communication modernes et adaptés à leurs besoins (deux formations par pays en ville et en zone rurale dans les 10 pays du REFADD);</a:t>
            </a:r>
          </a:p>
          <a:p>
            <a:pPr algn="just"/>
            <a:r>
              <a:rPr lang="fr-FR" sz="1800" dirty="0">
                <a:effectLst/>
                <a:latin typeface="Arial" panose="020B0604020202020204" pitchFamily="34" charset="0"/>
                <a:ea typeface="Calibri" panose="020F0502020204030204" pitchFamily="34" charset="0"/>
                <a:cs typeface="Arial" panose="020B0604020202020204" pitchFamily="34" charset="0"/>
              </a:rPr>
              <a:t>Organisation de deux sessions de renforcement de capacités pour les femmes (instruites membres du REFADD, leaders et rurales) en matière de négociation et de plaidoyer internationaux;</a:t>
            </a:r>
            <a:endParaRPr lang="fr-FR" sz="1800" dirty="0">
              <a:latin typeface="Arial" panose="020B0604020202020204" pitchFamily="34" charset="0"/>
              <a:ea typeface="Calibri" panose="020F0502020204030204" pitchFamily="34" charset="0"/>
              <a:cs typeface="Arial" panose="020B0604020202020204" pitchFamily="34" charset="0"/>
            </a:endParaRPr>
          </a:p>
          <a:p>
            <a:pPr algn="just"/>
            <a:r>
              <a:rPr lang="fr-FR"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Identification et prise de contact avec les Organisations de femmes traitant des questions de Biodiversité/Gestion des ressources naturelles et établissement des relations ou partenariat à l’exemple des</a:t>
            </a:r>
            <a:r>
              <a:rPr lang="fr-FR" sz="1800" kern="12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fr-FR"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Organisations des Femmes au niveau Africain et au niveau mondial, et transmission des produits issus de l’atelier de février 2020 suscités;</a:t>
            </a:r>
            <a:endParaRPr lang="fr-FR" sz="1800" dirty="0">
              <a:effectLst/>
              <a:latin typeface="Arial" panose="020B0604020202020204" pitchFamily="34" charset="0"/>
              <a:ea typeface="Calibri" panose="020F0502020204030204" pitchFamily="34" charset="0"/>
              <a:cs typeface="Arial" panose="020B0604020202020204" pitchFamily="34" charset="0"/>
            </a:endParaRPr>
          </a:p>
          <a:p>
            <a:pPr algn="just"/>
            <a:r>
              <a:rPr lang="fr-FR" sz="1800" dirty="0">
                <a:effectLst/>
                <a:latin typeface="Arial" panose="020B0604020202020204" pitchFamily="34" charset="0"/>
                <a:ea typeface="Calibri" panose="020F0502020204030204" pitchFamily="34" charset="0"/>
                <a:cs typeface="Arial" panose="020B0604020202020204" pitchFamily="34" charset="0"/>
              </a:rPr>
              <a:t>Rechercher des appuis et élaborer un Manuel de procédure et un Code Ethique pour le  REFADD; </a:t>
            </a:r>
          </a:p>
          <a:p>
            <a:pPr algn="just"/>
            <a:r>
              <a:rPr lang="fr-FR" sz="1800" dirty="0">
                <a:effectLst/>
                <a:latin typeface="Arial" panose="020B0604020202020204" pitchFamily="34" charset="0"/>
                <a:ea typeface="Calibri" panose="020F0502020204030204" pitchFamily="34" charset="0"/>
                <a:cs typeface="Arial" panose="020B0604020202020204" pitchFamily="34" charset="0"/>
              </a:rPr>
              <a:t>Vulgariser les textes légaux existants (lois règlements, décrets) sur APA et faire ressortir les obligations et priorités nationales en la matière dans les pays de la COMIFAC, et produire un document de référence;</a:t>
            </a:r>
          </a:p>
          <a:p>
            <a:pPr algn="just"/>
            <a:r>
              <a:rPr lang="fr-FR" sz="1800" dirty="0">
                <a:effectLst/>
                <a:latin typeface="Arial" panose="020B0604020202020204" pitchFamily="34" charset="0"/>
                <a:ea typeface="Calibri" panose="020F0502020204030204" pitchFamily="34" charset="0"/>
                <a:cs typeface="Arial" panose="020B0604020202020204" pitchFamily="34" charset="0"/>
              </a:rPr>
              <a:t>Mener des campagnes de sensibilisation dans trois pays  pilotes,  (Caravane de sensibilisation) envers les femmes à la base sur APA, ainsi que sur ses éléments clés que sont : Le CPCC et le CCCA ;</a:t>
            </a:r>
            <a:endParaRPr lang="fr-FR"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7801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6782B5-DB31-4784-9A3A-AB4D17B16382}"/>
              </a:ext>
            </a:extLst>
          </p:cNvPr>
          <p:cNvSpPr>
            <a:spLocks noGrp="1"/>
          </p:cNvSpPr>
          <p:nvPr>
            <p:ph type="title"/>
          </p:nvPr>
        </p:nvSpPr>
        <p:spPr/>
        <p:txBody>
          <a:bodyPr/>
          <a:lstStyle/>
          <a:p>
            <a:r>
              <a:rPr lang="fr-FR" b="1" dirty="0">
                <a:solidFill>
                  <a:schemeClr val="accent1"/>
                </a:solidFill>
                <a:latin typeface="Arial" panose="020B0604020202020204" pitchFamily="34" charset="0"/>
                <a:cs typeface="Arial" panose="020B0604020202020204" pitchFamily="34" charset="0"/>
              </a:rPr>
              <a:t>Plan d'action en perspective (suite)</a:t>
            </a:r>
            <a:endParaRPr lang="fr-FR" dirty="0"/>
          </a:p>
        </p:txBody>
      </p:sp>
      <p:sp>
        <p:nvSpPr>
          <p:cNvPr id="3" name="Espace réservé du contenu 2">
            <a:extLst>
              <a:ext uri="{FF2B5EF4-FFF2-40B4-BE49-F238E27FC236}">
                <a16:creationId xmlns:a16="http://schemas.microsoft.com/office/drawing/2014/main" id="{F5561436-A3BA-4998-88DA-91F91FA760C4}"/>
              </a:ext>
            </a:extLst>
          </p:cNvPr>
          <p:cNvSpPr>
            <a:spLocks noGrp="1"/>
          </p:cNvSpPr>
          <p:nvPr>
            <p:ph idx="1"/>
          </p:nvPr>
        </p:nvSpPr>
        <p:spPr/>
        <p:txBody>
          <a:bodyPr>
            <a:normAutofit fontScale="92500" lnSpcReduction="10000"/>
          </a:bodyPr>
          <a:lstStyle/>
          <a:p>
            <a:pPr algn="just"/>
            <a:r>
              <a:rPr lang="fr-FR" sz="1800" dirty="0">
                <a:effectLst/>
                <a:latin typeface="Arial" panose="020B0604020202020204" pitchFamily="34" charset="0"/>
                <a:ea typeface="Calibri" panose="020F0502020204030204" pitchFamily="34" charset="0"/>
                <a:cs typeface="Arial" panose="020B0604020202020204" pitchFamily="34" charset="0"/>
              </a:rPr>
              <a:t>Animer au moins trois séminaires de formation et mener des campagnes d’information sur les Changements Climatiques ; la Réduction des Risques de Catastrophe, en relation avec la question de Genre en ligne et dans les institutions environnementales et autres en Afrique Centrale;</a:t>
            </a:r>
          </a:p>
          <a:p>
            <a:pPr algn="just"/>
            <a:r>
              <a:rPr lang="fr-FR" sz="1800" dirty="0">
                <a:effectLst/>
                <a:latin typeface="Arial" panose="020B0604020202020204" pitchFamily="34" charset="0"/>
                <a:ea typeface="Calibri" panose="020F0502020204030204" pitchFamily="34" charset="0"/>
                <a:cs typeface="Arial" panose="020B0604020202020204" pitchFamily="34" charset="0"/>
              </a:rPr>
              <a:t>Mener au moins trois caravanes de sensibilisation sur le Cadre de Sendai (Réduction des Risques de Catastrophes) auprès des occupants des zones à risques de catastrophes (marchés, habitats précaires &amp; investissement à risque </a:t>
            </a:r>
            <a:r>
              <a:rPr lang="fr-FR" sz="1800" dirty="0" err="1">
                <a:effectLst/>
                <a:latin typeface="Arial" panose="020B0604020202020204" pitchFamily="34" charset="0"/>
                <a:ea typeface="Calibri" panose="020F0502020204030204" pitchFamily="34" charset="0"/>
                <a:cs typeface="Arial" panose="020B0604020202020204" pitchFamily="34" charset="0"/>
              </a:rPr>
              <a:t>etc</a:t>
            </a:r>
            <a:r>
              <a:rPr lang="fr-FR" sz="1800" dirty="0">
                <a:effectLst/>
                <a:latin typeface="Arial" panose="020B0604020202020204" pitchFamily="34" charset="0"/>
                <a:ea typeface="Calibri" panose="020F0502020204030204" pitchFamily="34" charset="0"/>
                <a:cs typeface="Arial" panose="020B0604020202020204" pitchFamily="34" charset="0"/>
              </a:rPr>
              <a:t> ..), en mettant un point d’honneur sur les questions de genre;</a:t>
            </a:r>
          </a:p>
          <a:p>
            <a:pPr algn="just">
              <a:lnSpc>
                <a:spcPct val="115000"/>
              </a:lnSpc>
              <a:spcAft>
                <a:spcPts val="1000"/>
              </a:spcAft>
            </a:pPr>
            <a:r>
              <a:rPr lang="fr-FR" sz="1800" dirty="0">
                <a:effectLst/>
                <a:latin typeface="Arial" panose="020B0604020202020204" pitchFamily="34" charset="0"/>
                <a:ea typeface="Calibri" panose="020F0502020204030204" pitchFamily="34" charset="0"/>
                <a:cs typeface="Arial" panose="020B0604020202020204" pitchFamily="34" charset="0"/>
              </a:rPr>
              <a:t>Faire des offres et réaliser des services d’évaluation ou d’audit sexospécifiques, sur la prise en compte du genre dans la gestion des ressources humaines et politiques des institutions de GDRN au niveau nationales (10 pays de la COMIFAC) et régionales en Afrique Centrale, et alimenter l’observatoire du REFADD;</a:t>
            </a:r>
          </a:p>
          <a:p>
            <a:pPr algn="just">
              <a:lnSpc>
                <a:spcPct val="115000"/>
              </a:lnSpc>
              <a:spcAft>
                <a:spcPts val="1000"/>
              </a:spcAft>
            </a:pPr>
            <a:r>
              <a:rPr lang="fr-FR" sz="1800" dirty="0">
                <a:effectLst/>
                <a:latin typeface="Arial" panose="020B0604020202020204" pitchFamily="34" charset="0"/>
                <a:ea typeface="Calibri" panose="020F0502020204030204" pitchFamily="34" charset="0"/>
                <a:cs typeface="Arial" panose="020B0604020202020204" pitchFamily="34" charset="0"/>
              </a:rPr>
              <a:t> Rechercher des appuis ou des partenariats pour le financement des projets régionaux pilotes du REFADD, en l’occurrence : les projets sur les champignons, sur le bambou, sur les savoir-faire traditionnels, la transformation des produits forestiers non ligneux prioritaire, et ceci  dans cinq sites pilotes des pays de la COMIFAC;</a:t>
            </a:r>
          </a:p>
          <a:p>
            <a:pPr algn="just">
              <a:lnSpc>
                <a:spcPct val="115000"/>
              </a:lnSpc>
              <a:spcAft>
                <a:spcPts val="1000"/>
              </a:spcAft>
            </a:pPr>
            <a:endParaRPr lang="fr-FR" sz="1800" dirty="0">
              <a:effectLst/>
              <a:latin typeface="Arial Narrow" panose="020B0606020202030204" pitchFamily="34" charset="0"/>
              <a:ea typeface="Calibri" panose="020F0502020204030204" pitchFamily="34" charset="0"/>
              <a:cs typeface="Times New Roman" panose="02020603050405020304" pitchFamily="18" charset="0"/>
            </a:endParaRPr>
          </a:p>
          <a:p>
            <a:endParaRPr lang="fr-FR" dirty="0"/>
          </a:p>
        </p:txBody>
      </p:sp>
    </p:spTree>
    <p:extLst>
      <p:ext uri="{BB962C8B-B14F-4D97-AF65-F5344CB8AC3E}">
        <p14:creationId xmlns:p14="http://schemas.microsoft.com/office/powerpoint/2010/main" val="6871106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ECA13E-4860-4971-8F68-6E9CDFF88307}"/>
              </a:ext>
            </a:extLst>
          </p:cNvPr>
          <p:cNvSpPr>
            <a:spLocks noGrp="1"/>
          </p:cNvSpPr>
          <p:nvPr>
            <p:ph type="title"/>
          </p:nvPr>
        </p:nvSpPr>
        <p:spPr/>
        <p:txBody>
          <a:bodyPr/>
          <a:lstStyle/>
          <a:p>
            <a:r>
              <a:rPr lang="fr-FR" b="1" dirty="0">
                <a:solidFill>
                  <a:schemeClr val="accent1"/>
                </a:solidFill>
                <a:latin typeface="Arial" panose="020B0604020202020204" pitchFamily="34" charset="0"/>
                <a:cs typeface="Arial" panose="020B0604020202020204" pitchFamily="34" charset="0"/>
              </a:rPr>
              <a:t>Plan d'action en perspective (suite)</a:t>
            </a:r>
            <a:endParaRPr lang="fr-FR" dirty="0"/>
          </a:p>
        </p:txBody>
      </p:sp>
      <p:sp>
        <p:nvSpPr>
          <p:cNvPr id="3" name="Espace réservé du contenu 2">
            <a:extLst>
              <a:ext uri="{FF2B5EF4-FFF2-40B4-BE49-F238E27FC236}">
                <a16:creationId xmlns:a16="http://schemas.microsoft.com/office/drawing/2014/main" id="{23D04CDB-1B7B-49FD-B79C-F57745D33AD0}"/>
              </a:ext>
            </a:extLst>
          </p:cNvPr>
          <p:cNvSpPr>
            <a:spLocks noGrp="1"/>
          </p:cNvSpPr>
          <p:nvPr>
            <p:ph idx="1"/>
          </p:nvPr>
        </p:nvSpPr>
        <p:spPr/>
        <p:txBody>
          <a:bodyPr/>
          <a:lstStyle/>
          <a:p>
            <a:pPr algn="just"/>
            <a:r>
              <a:rPr lang="fr-FR" sz="1800" dirty="0">
                <a:effectLst/>
                <a:latin typeface="Arial" panose="020B0604020202020204" pitchFamily="34" charset="0"/>
                <a:ea typeface="Calibri" panose="020F0502020204030204" pitchFamily="34" charset="0"/>
                <a:cs typeface="Arial" panose="020B0604020202020204" pitchFamily="34" charset="0"/>
              </a:rPr>
              <a:t>Organiser des rencontres régionales de décryptage (restitution) et de préparation de la participation des membres du REFADD aux </a:t>
            </a:r>
            <a:r>
              <a:rPr lang="fr-FR" sz="1800" dirty="0" err="1">
                <a:effectLst/>
                <a:latin typeface="Arial" panose="020B0604020202020204" pitchFamily="34" charset="0"/>
                <a:ea typeface="Calibri" panose="020F0502020204030204" pitchFamily="34" charset="0"/>
                <a:cs typeface="Arial" panose="020B0604020202020204" pitchFamily="34" charset="0"/>
              </a:rPr>
              <a:t>COPs</a:t>
            </a:r>
            <a:r>
              <a:rPr lang="fr-FR" sz="1800" dirty="0">
                <a:effectLst/>
                <a:latin typeface="Arial" panose="020B0604020202020204" pitchFamily="34" charset="0"/>
                <a:ea typeface="Calibri" panose="020F0502020204030204" pitchFamily="34" charset="0"/>
                <a:cs typeface="Arial" panose="020B0604020202020204" pitchFamily="34" charset="0"/>
              </a:rPr>
              <a:t>, en relation avec le Genre ;</a:t>
            </a:r>
          </a:p>
          <a:p>
            <a:pPr algn="just"/>
            <a:r>
              <a:rPr lang="fr-FR" sz="1800" dirty="0">
                <a:effectLst/>
                <a:latin typeface="Arial" panose="020B0604020202020204" pitchFamily="34" charset="0"/>
                <a:ea typeface="Calibri" panose="020F0502020204030204" pitchFamily="34" charset="0"/>
                <a:cs typeface="Arial" panose="020B0604020202020204" pitchFamily="34" charset="0"/>
              </a:rPr>
              <a:t>Organiser un atelier régional de formation des formateurs sur le lien entre </a:t>
            </a:r>
            <a:r>
              <a:rPr lang="fr-FR" sz="1800" dirty="0">
                <a:effectLst/>
                <a:latin typeface="Arial" panose="020B0604020202020204" pitchFamily="34" charset="0"/>
                <a:ea typeface="Times New Roman" panose="02020603050405020304" pitchFamily="18" charset="0"/>
                <a:cs typeface="Arial" panose="020B0604020202020204" pitchFamily="34" charset="0"/>
              </a:rPr>
              <a:t>la tenure foncière et la REDD+, et clarifier la combinaison des droits coutumiers et des droits écrits ou statutaires en matière de droit foncier des femmes;</a:t>
            </a:r>
            <a:endParaRPr lang="fr-FR" sz="1800" dirty="0">
              <a:latin typeface="Arial" panose="020B0604020202020204" pitchFamily="34" charset="0"/>
              <a:ea typeface="Times New Roman" panose="02020603050405020304" pitchFamily="18" charset="0"/>
              <a:cs typeface="Arial" panose="020B0604020202020204" pitchFamily="34" charset="0"/>
            </a:endParaRPr>
          </a:p>
          <a:p>
            <a:pPr algn="just"/>
            <a:r>
              <a:rPr lang="fr-FR" sz="1800" dirty="0">
                <a:effectLst/>
                <a:latin typeface="Arial" panose="020B0604020202020204" pitchFamily="34" charset="0"/>
                <a:ea typeface="Times New Roman" panose="02020603050405020304" pitchFamily="18" charset="0"/>
                <a:cs typeface="Arial" panose="020B0604020202020204" pitchFamily="34" charset="0"/>
              </a:rPr>
              <a:t>Élaborer et diffuser des notes de position sur la parité dans les instances de décisions et la publication des décisions de nomination des femmes dans les institutions, programmes et projets de développement durable dans des institutions sous-régionales, nationales et locales;</a:t>
            </a:r>
          </a:p>
          <a:p>
            <a:pPr algn="just"/>
            <a:r>
              <a:rPr lang="fr-FR" sz="1800" dirty="0">
                <a:effectLst/>
                <a:latin typeface="Arial" panose="020B0604020202020204" pitchFamily="34" charset="0"/>
                <a:ea typeface="Cambria" panose="02040503050406030204" pitchFamily="18" charset="0"/>
                <a:cs typeface="Arial" panose="020B0604020202020204" pitchFamily="34" charset="0"/>
              </a:rPr>
              <a:t>Organiser un Atelier Régional sur l’opérationnalisation des </a:t>
            </a:r>
            <a:r>
              <a:rPr lang="fr-FR" sz="1800" dirty="0">
                <a:effectLst/>
                <a:latin typeface="Arial" panose="020B0604020202020204" pitchFamily="34" charset="0"/>
                <a:ea typeface="Calibri" panose="020F0502020204030204" pitchFamily="34" charset="0"/>
                <a:cs typeface="Arial" panose="020B0604020202020204" pitchFamily="34" charset="0"/>
              </a:rPr>
              <a:t>Contributions Déterminées au niveau Nationale (</a:t>
            </a:r>
            <a:r>
              <a:rPr lang="fr-FR" sz="1800" dirty="0">
                <a:effectLst/>
                <a:latin typeface="Arial" panose="020B0604020202020204" pitchFamily="34" charset="0"/>
                <a:ea typeface="Cambria" panose="02040503050406030204" pitchFamily="18" charset="0"/>
                <a:cs typeface="Arial" panose="020B0604020202020204" pitchFamily="34" charset="0"/>
              </a:rPr>
              <a:t>CDN), en mettant un accent sur la participation des femmes de l’Afrique Centrale à l’effort global de lutte contre les effets néfastes des changements climatiques ;</a:t>
            </a:r>
          </a:p>
          <a:p>
            <a:pPr algn="just"/>
            <a:r>
              <a:rPr lang="fr-FR" sz="1800" dirty="0">
                <a:effectLst/>
                <a:latin typeface="Arial" panose="020B0604020202020204" pitchFamily="34" charset="0"/>
                <a:ea typeface="Cambria" panose="02040503050406030204" pitchFamily="18" charset="0"/>
                <a:cs typeface="Arial" panose="020B0604020202020204" pitchFamily="34" charset="0"/>
              </a:rPr>
              <a:t>Vulgariser les techniques simples d’activités de lutte contre la pauvreté à travers des formations pratiques comme la culture des champignons, l’élevage (y compris l’élevage </a:t>
            </a:r>
            <a:r>
              <a:rPr lang="fr-FR" sz="1800" dirty="0">
                <a:effectLst/>
                <a:latin typeface="Arial" panose="020B0604020202020204" pitchFamily="34" charset="0"/>
                <a:ea typeface="Calibri" panose="020F0502020204030204" pitchFamily="34" charset="0"/>
                <a:cs typeface="Arial" panose="020B0604020202020204" pitchFamily="34" charset="0"/>
              </a:rPr>
              <a:t>des insectes comestibles)</a:t>
            </a:r>
            <a:r>
              <a:rPr lang="fr-FR" sz="1800" b="1" dirty="0">
                <a:effectLst/>
                <a:latin typeface="Arial" panose="020B0604020202020204" pitchFamily="34" charset="0"/>
                <a:ea typeface="Calibri" panose="020F0502020204030204" pitchFamily="34" charset="0"/>
                <a:cs typeface="Arial" panose="020B0604020202020204" pitchFamily="34" charset="0"/>
              </a:rPr>
              <a:t> </a:t>
            </a:r>
            <a:r>
              <a:rPr lang="fr-FR" sz="1800" dirty="0">
                <a:effectLst/>
                <a:latin typeface="Arial" panose="020B0604020202020204" pitchFamily="34" charset="0"/>
                <a:ea typeface="Cambria" panose="02040503050406030204" pitchFamily="18" charset="0"/>
                <a:cs typeface="Arial" panose="020B0604020202020204" pitchFamily="34" charset="0"/>
              </a:rPr>
              <a:t>des petites bêtes, l’agriculture marécageuses, la pisciculture, agroforesterie, restauration des paysages etc…. Particulièrement autour des Aires protégées;</a:t>
            </a:r>
            <a:endParaRPr lang="fr-FR"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4642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46C676-C747-4BB1-82CD-CFD69BF12B32}"/>
              </a:ext>
            </a:extLst>
          </p:cNvPr>
          <p:cNvSpPr>
            <a:spLocks noGrp="1"/>
          </p:cNvSpPr>
          <p:nvPr>
            <p:ph type="title"/>
          </p:nvPr>
        </p:nvSpPr>
        <p:spPr/>
        <p:txBody>
          <a:bodyPr/>
          <a:lstStyle/>
          <a:p>
            <a:r>
              <a:rPr lang="fr-FR" b="1" dirty="0">
                <a:solidFill>
                  <a:schemeClr val="accent1"/>
                </a:solidFill>
                <a:latin typeface="Arial" panose="020B0604020202020204" pitchFamily="34" charset="0"/>
                <a:cs typeface="Arial" panose="020B0604020202020204" pitchFamily="34" charset="0"/>
              </a:rPr>
              <a:t>Plan d'action en perspective (suite)</a:t>
            </a:r>
            <a:endParaRPr lang="fr-FR" dirty="0"/>
          </a:p>
        </p:txBody>
      </p:sp>
      <p:sp>
        <p:nvSpPr>
          <p:cNvPr id="3" name="Espace réservé du contenu 2">
            <a:extLst>
              <a:ext uri="{FF2B5EF4-FFF2-40B4-BE49-F238E27FC236}">
                <a16:creationId xmlns:a16="http://schemas.microsoft.com/office/drawing/2014/main" id="{99F46622-69EB-4EB6-BD50-F59B04ADBF22}"/>
              </a:ext>
            </a:extLst>
          </p:cNvPr>
          <p:cNvSpPr>
            <a:spLocks noGrp="1"/>
          </p:cNvSpPr>
          <p:nvPr>
            <p:ph idx="1"/>
          </p:nvPr>
        </p:nvSpPr>
        <p:spPr/>
        <p:txBody>
          <a:bodyPr/>
          <a:lstStyle/>
          <a:p>
            <a:pPr algn="just"/>
            <a:r>
              <a:rPr lang="fr-FR" sz="1800" dirty="0">
                <a:effectLst/>
                <a:latin typeface="Arial" panose="020B0604020202020204" pitchFamily="34" charset="0"/>
                <a:ea typeface="Times New Roman" panose="02020603050405020304" pitchFamily="18" charset="0"/>
                <a:cs typeface="Arial" panose="020B0604020202020204" pitchFamily="34" charset="0"/>
              </a:rPr>
              <a:t>Participer au processus d’investissement dans l’utilisation des énergies renouvelables et contribuer à la lutte contre</a:t>
            </a:r>
            <a:r>
              <a:rPr lang="fr-FR" sz="1800" dirty="0">
                <a:effectLst/>
                <a:latin typeface="Arial" panose="020B0604020202020204" pitchFamily="34" charset="0"/>
                <a:ea typeface="Calibri" panose="020F0502020204030204" pitchFamily="34" charset="0"/>
                <a:cs typeface="Arial" panose="020B0604020202020204" pitchFamily="34" charset="0"/>
              </a:rPr>
              <a:t> les déboisement à travers la fabrication du charbon à base des résidus organiques et ménagers ; les foyers améliorés, l’énergie solaire etc.. et contribuer  ainsi  à atténuer le climat;</a:t>
            </a:r>
          </a:p>
          <a:p>
            <a:pPr algn="just"/>
            <a:r>
              <a:rPr lang="fr-FR"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Mener des enquêtes sur la mise en œuvre des ODD et sur le processus de développement des indicateurs de sa prise en compte dans les programmes d’activités des organisations de GDRN y compris le REFADD, en mettant un accent sur la question de Genre ;</a:t>
            </a:r>
            <a:endParaRPr lang="fr-FR" sz="1800" dirty="0">
              <a:solidFill>
                <a:srgbClr val="000000"/>
              </a:solidFill>
              <a:latin typeface="Arial" panose="020B0604020202020204" pitchFamily="34" charset="0"/>
              <a:ea typeface="Calibri" panose="020F0502020204030204" pitchFamily="34" charset="0"/>
              <a:cs typeface="Arial" panose="020B0604020202020204" pitchFamily="34" charset="0"/>
            </a:endParaRPr>
          </a:p>
          <a:p>
            <a:pPr algn="just"/>
            <a:r>
              <a:rPr lang="fr-FR" sz="1800" dirty="0">
                <a:effectLst/>
                <a:latin typeface="Arial" panose="020B0604020202020204" pitchFamily="34" charset="0"/>
                <a:ea typeface="Calibri" panose="020F0502020204030204" pitchFamily="34" charset="0"/>
                <a:cs typeface="Arial" panose="020B0604020202020204" pitchFamily="34" charset="0"/>
              </a:rPr>
              <a:t>Traduire du français en anglais et du français en espagnol la stratégie régionale du REFADD 2018-2025 ; et imprimer son Plan d’opérationnalisation 2018-2025 ;</a:t>
            </a:r>
            <a:endParaRPr lang="fr-FR"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algn="just"/>
            <a:r>
              <a:rPr lang="fr-FR" sz="1800" dirty="0">
                <a:effectLst/>
                <a:latin typeface="Arial" panose="020B0604020202020204" pitchFamily="34" charset="0"/>
                <a:ea typeface="Calibri" panose="020F0502020204030204" pitchFamily="34" charset="0"/>
                <a:cs typeface="Arial" panose="020B0604020202020204" pitchFamily="34" charset="0"/>
              </a:rPr>
              <a:t>Rechercher des appuis pour le processus de redynamisation institutionnelle des dix antennes nationales et la Coordination régionale du REFADD, (renforcement des capacités organisationnelles, institutionnelles et stratégiques</a:t>
            </a:r>
            <a:r>
              <a:rPr lang="fr-FR" sz="1800">
                <a:effectLst/>
                <a:latin typeface="Cambria" panose="02040503050406030204" pitchFamily="18" charset="0"/>
                <a:ea typeface="Calibri" panose="020F0502020204030204" pitchFamily="34" charset="0"/>
                <a:cs typeface="Times New Roman" panose="02020603050405020304" pitchFamily="18" charset="0"/>
              </a:rPr>
              <a:t>) .</a:t>
            </a:r>
            <a:endParaRPr lang="fr-FR" dirty="0"/>
          </a:p>
        </p:txBody>
      </p:sp>
    </p:spTree>
    <p:extLst>
      <p:ext uri="{BB962C8B-B14F-4D97-AF65-F5344CB8AC3E}">
        <p14:creationId xmlns:p14="http://schemas.microsoft.com/office/powerpoint/2010/main" val="32367941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D95D0F-88EC-4281-B693-933261189E35}"/>
              </a:ext>
            </a:extLst>
          </p:cNvPr>
          <p:cNvSpPr>
            <a:spLocks noGrp="1"/>
          </p:cNvSpPr>
          <p:nvPr>
            <p:ph type="title"/>
          </p:nvPr>
        </p:nvSpPr>
        <p:spPr/>
        <p:txBody>
          <a:bodyPr/>
          <a:lstStyle/>
          <a:p>
            <a:pPr algn="ctr"/>
            <a:r>
              <a:rPr lang="fr-FR" b="1" dirty="0">
                <a:solidFill>
                  <a:schemeClr val="accent1"/>
                </a:solidFill>
              </a:rPr>
              <a:t>CONCLUSION</a:t>
            </a:r>
            <a:r>
              <a:rPr lang="fr-FR" dirty="0"/>
              <a:t> </a:t>
            </a:r>
          </a:p>
        </p:txBody>
      </p:sp>
      <p:sp>
        <p:nvSpPr>
          <p:cNvPr id="3" name="Espace réservé du contenu 2">
            <a:extLst>
              <a:ext uri="{FF2B5EF4-FFF2-40B4-BE49-F238E27FC236}">
                <a16:creationId xmlns:a16="http://schemas.microsoft.com/office/drawing/2014/main" id="{1EB4CC33-1D66-4D9E-AA41-ADE7EA535021}"/>
              </a:ext>
            </a:extLst>
          </p:cNvPr>
          <p:cNvSpPr>
            <a:spLocks noGrp="1"/>
          </p:cNvSpPr>
          <p:nvPr>
            <p:ph idx="1"/>
          </p:nvPr>
        </p:nvSpPr>
        <p:spPr/>
        <p:txBody>
          <a:bodyPr/>
          <a:lstStyle/>
          <a:p>
            <a:r>
              <a:rPr lang="fr-FR" dirty="0"/>
              <a:t>Au vu de tout ce qui précède et surtout vu le volume des activités à mener, nous pensons que cet atelier nous offre l'occasion d’être un peu plus concis et précis sur ce que nous allons faire dans les tous prochains 12 mois. Nous comptons surtout sur la présence du consultant chargé de nous assister dans cette tâche.</a:t>
            </a:r>
          </a:p>
          <a:p>
            <a:endParaRPr lang="fr-FR" dirty="0"/>
          </a:p>
          <a:p>
            <a:endParaRPr lang="fr-FR" dirty="0"/>
          </a:p>
          <a:p>
            <a:r>
              <a:rPr lang="fr-FR" dirty="0"/>
              <a:t>MERCI </a:t>
            </a:r>
          </a:p>
          <a:p>
            <a:endParaRPr lang="fr-FR" dirty="0"/>
          </a:p>
        </p:txBody>
      </p:sp>
    </p:spTree>
    <p:extLst>
      <p:ext uri="{BB962C8B-B14F-4D97-AF65-F5344CB8AC3E}">
        <p14:creationId xmlns:p14="http://schemas.microsoft.com/office/powerpoint/2010/main" val="64242186"/>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324</TotalTime>
  <Words>2390</Words>
  <Application>Microsoft Office PowerPoint</Application>
  <PresentationFormat>Grand écran</PresentationFormat>
  <Paragraphs>106</Paragraphs>
  <Slides>15</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15</vt:i4>
      </vt:variant>
    </vt:vector>
  </HeadingPairs>
  <TitlesOfParts>
    <vt:vector size="23" baseType="lpstr">
      <vt:lpstr>Arial</vt:lpstr>
      <vt:lpstr>Arial Narrow</vt:lpstr>
      <vt:lpstr>bookman old style</vt:lpstr>
      <vt:lpstr>Calibri</vt:lpstr>
      <vt:lpstr>Calibri Light</vt:lpstr>
      <vt:lpstr>Cambria</vt:lpstr>
      <vt:lpstr>Wingdings</vt:lpstr>
      <vt:lpstr>Thème Office</vt:lpstr>
      <vt:lpstr>Présentation PowerPoint</vt:lpstr>
      <vt:lpstr>PLAN  DE PRESENTATION</vt:lpstr>
      <vt:lpstr>INTRODUCTION </vt:lpstr>
      <vt:lpstr>LES 4 AXES STRATEGIQUES</vt:lpstr>
      <vt:lpstr>Etat de mise en œuvre des activités par rapport à l'axe 1 : </vt:lpstr>
      <vt:lpstr>Etat de mise en œuvre des activités par rapport à l'axe 1 (suite)</vt:lpstr>
      <vt:lpstr>Etat de mise en œuvre des activités par rapport à l'axe 2 : </vt:lpstr>
      <vt:lpstr>Etat de mise en œuvre des activités par rapport à l'axe 3 : </vt:lpstr>
      <vt:lpstr>Etat de mise en œuvre des activités par rapport à l'axe traversal 4 : </vt:lpstr>
      <vt:lpstr>Plan d'action en perspective</vt:lpstr>
      <vt:lpstr>Plan d'action en perspective (suite)</vt:lpstr>
      <vt:lpstr>Plan d'action en perspective (suite)</vt:lpstr>
      <vt:lpstr>Plan d'action en perspective (suite)</vt:lpstr>
      <vt:lpstr>Plan d'action en perspective (suite)</vt:lpstr>
      <vt:lpstr>CONCLUSION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Monique Yigbedek</dc:creator>
  <cp:lastModifiedBy>Monique Yigbedek</cp:lastModifiedBy>
  <cp:revision>9</cp:revision>
  <dcterms:created xsi:type="dcterms:W3CDTF">2021-06-20T15:46:48Z</dcterms:created>
  <dcterms:modified xsi:type="dcterms:W3CDTF">2021-06-21T08:33:08Z</dcterms:modified>
</cp:coreProperties>
</file>