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6" d="100"/>
          <a:sy n="66" d="100"/>
        </p:scale>
        <p:origin x="44" y="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409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502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3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366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746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939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588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33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234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423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903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CF6FD-98CD-4C45-BC06-00A13B58806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55275-3BF1-435E-A4DA-529B0140E74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096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1094282"/>
            <a:ext cx="11827240" cy="704537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b="1" dirty="0"/>
              <a:t/>
            </a:r>
            <a:br>
              <a:rPr lang="fr-FR" b="1" dirty="0"/>
            </a:br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b="1" dirty="0"/>
              <a:t/>
            </a:r>
            <a:br>
              <a:rPr lang="fr-FR" b="1" dirty="0"/>
            </a:br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b="1" dirty="0"/>
              <a:t/>
            </a:r>
            <a:br>
              <a:rPr lang="fr-FR" b="1" dirty="0"/>
            </a:br>
            <a:r>
              <a:rPr lang="fr-FR" sz="4000" b="1" dirty="0" smtClean="0"/>
              <a:t/>
            </a:r>
            <a:br>
              <a:rPr lang="fr-FR" sz="4000" b="1" dirty="0" smtClean="0"/>
            </a:br>
            <a:r>
              <a:rPr lang="fr-FR" sz="4000" b="1" dirty="0" smtClean="0"/>
              <a:t>Niveau de mise en œuvre du cadre stratégique</a:t>
            </a:r>
            <a:r>
              <a:rPr lang="fr-FR" sz="4000" b="1" dirty="0"/>
              <a:t> </a:t>
            </a:r>
            <a:r>
              <a:rPr lang="fr-FR" sz="4000" b="1" dirty="0" smtClean="0"/>
              <a:t> </a:t>
            </a:r>
            <a:br>
              <a:rPr lang="fr-FR" sz="4000" b="1" dirty="0" smtClean="0"/>
            </a:br>
            <a:r>
              <a:rPr lang="fr-FR" sz="4000" b="1" dirty="0" smtClean="0"/>
              <a:t>Antenne REFADD Tchad</a:t>
            </a:r>
            <a:endParaRPr lang="en-US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b="1" dirty="0" smtClean="0"/>
              <a:t>Antenne REFADD du Tchad</a:t>
            </a:r>
            <a:endParaRPr lang="en-US" b="1" dirty="0"/>
          </a:p>
        </p:txBody>
      </p:sp>
      <p:pic>
        <p:nvPicPr>
          <p:cNvPr id="6" name="Picture 3" descr="C:\Users\hilairem\Desktop\DOC.MALLAH\DOC PRIVE\REFADD\Proposition ambassade de France\Mise en oeuvre\LANCEMENT PISCCA\PHOTO REFADD\Fouli\DSC0015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023" y="1978702"/>
            <a:ext cx="7015397" cy="48792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579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558655"/>
          </a:xfrm>
        </p:spPr>
        <p:txBody>
          <a:bodyPr>
            <a:noAutofit/>
          </a:bodyPr>
          <a:lstStyle/>
          <a:p>
            <a:r>
              <a:rPr lang="fr-FR" sz="3200" b="1" dirty="0" smtClean="0"/>
              <a:t>Sommaire</a:t>
            </a:r>
            <a:endParaRPr lang="en-US" sz="32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69455" y="2198255"/>
            <a:ext cx="11434618" cy="4248727"/>
          </a:xfrm>
        </p:spPr>
        <p:txBody>
          <a:bodyPr/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fr-FR" b="1" dirty="0"/>
              <a:t>Contexte et problématique à </a:t>
            </a:r>
            <a:r>
              <a:rPr lang="fr-FR" b="1" dirty="0" smtClean="0"/>
              <a:t>résoudre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fr-FR" b="1" smtClean="0"/>
              <a:t>Cibles</a:t>
            </a:r>
            <a:endParaRPr lang="fr-FR" b="1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fr-FR" b="1" dirty="0" smtClean="0"/>
              <a:t>Partenariat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fr-FR" b="1" dirty="0"/>
              <a:t>Principales activités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fr-FR" b="1" dirty="0" smtClean="0"/>
              <a:t>Budget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fr-FR" b="1" dirty="0"/>
              <a:t>Résultats </a:t>
            </a:r>
            <a:r>
              <a:rPr lang="fr-FR" b="1" dirty="0" smtClean="0"/>
              <a:t>obtenus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fr-FR" b="1" dirty="0" smtClean="0"/>
              <a:t>Photos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691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389745"/>
            <a:ext cx="9144000" cy="914399"/>
          </a:xfrm>
        </p:spPr>
        <p:txBody>
          <a:bodyPr>
            <a:normAutofit/>
          </a:bodyPr>
          <a:lstStyle/>
          <a:p>
            <a:r>
              <a:rPr lang="fr-FR" sz="3200" b="1" dirty="0"/>
              <a:t>Contexte et problématique à </a:t>
            </a:r>
            <a:r>
              <a:rPr lang="fr-FR" sz="3200" b="1" dirty="0" smtClean="0"/>
              <a:t>résoudre (1/2)</a:t>
            </a:r>
            <a:endParaRPr lang="en-US" sz="32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94479" y="1304144"/>
            <a:ext cx="10987790" cy="5411449"/>
          </a:xfrm>
        </p:spPr>
        <p:txBody>
          <a:bodyPr>
            <a:normAutofit fontScale="92500" lnSpcReduction="10000"/>
          </a:bodyPr>
          <a:lstStyle/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fr-FR" sz="3000" dirty="0" smtClean="0"/>
              <a:t>Changement </a:t>
            </a:r>
            <a:r>
              <a:rPr lang="fr-FR" sz="3000" dirty="0"/>
              <a:t>climatique/conflits intercommunautaires et agriculteur-éleveurs à cause de l’accès aux ressources (eau, terre)</a:t>
            </a:r>
            <a:endParaRPr lang="en-US" sz="3000" dirty="0"/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fr-FR" sz="3000" dirty="0"/>
              <a:t>Conflits armés avec son corollaire de mouvement des populations (</a:t>
            </a:r>
            <a:r>
              <a:rPr lang="fr-FR" sz="3000" dirty="0" err="1"/>
              <a:t>IDPs</a:t>
            </a:r>
            <a:r>
              <a:rPr lang="fr-FR" sz="3000" dirty="0"/>
              <a:t> au Lac). </a:t>
            </a:r>
            <a:endParaRPr lang="en-US" sz="3000" dirty="0"/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fr-FR" sz="3000" dirty="0"/>
              <a:t>Crise sanitaire COVID19 ;</a:t>
            </a:r>
            <a:endParaRPr lang="en-US" sz="3000" dirty="0"/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fr-FR" sz="3000" dirty="0"/>
              <a:t>Pauvreté et sa féminisation </a:t>
            </a:r>
            <a:r>
              <a:rPr lang="fr-FR" sz="3000" dirty="0" smtClean="0"/>
              <a:t>grandissante;</a:t>
            </a:r>
            <a:endParaRPr lang="en-US" sz="3000" dirty="0"/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fr-FR" sz="3000" dirty="0" smtClean="0"/>
              <a:t>Avancée rapide de la désertification/érosion/perte </a:t>
            </a:r>
            <a:r>
              <a:rPr lang="fr-FR" sz="3000" dirty="0"/>
              <a:t>de la biodiversité et de la pauvreté, problématique d’accès à la terre </a:t>
            </a:r>
            <a:r>
              <a:rPr lang="fr-FR" sz="3000" dirty="0" smtClean="0"/>
              <a:t>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fr-FR" sz="3000" dirty="0"/>
              <a:t>Insécurité alimentaire et nutritionnelle. Selon la dernière analyse du Cadre Harmonisé (CH) de mars 2021, plus de 1,7 millions de personnes seront en situation d'insécurité alimentaire sévère (CH Phase 3 et plus) pendant la période de soudure actuelle (juin à août 2021), dont 165 410 en phase 4 du CH (Urgence).  </a:t>
            </a:r>
            <a:endParaRPr lang="en-US" sz="3000" dirty="0"/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97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74098" y="0"/>
            <a:ext cx="9144000" cy="736417"/>
          </a:xfrm>
        </p:spPr>
        <p:txBody>
          <a:bodyPr>
            <a:noAutofit/>
          </a:bodyPr>
          <a:lstStyle/>
          <a:p>
            <a:r>
              <a:rPr lang="fr-FR" sz="3200" b="1" dirty="0" smtClean="0"/>
              <a:t>Contexte et </a:t>
            </a:r>
            <a:r>
              <a:rPr lang="fr-FR" sz="3200" b="1" dirty="0" err="1" smtClean="0"/>
              <a:t>problematique</a:t>
            </a:r>
            <a:r>
              <a:rPr lang="fr-FR" sz="3200" b="1" dirty="0" smtClean="0"/>
              <a:t> (2/2)</a:t>
            </a:r>
            <a:endParaRPr lang="en-US" sz="32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54832" y="884420"/>
            <a:ext cx="11632367" cy="5973579"/>
          </a:xfrm>
        </p:spPr>
        <p:txBody>
          <a:bodyPr>
            <a:normAutofit fontScale="55000" lnSpcReduction="20000"/>
          </a:bodyPr>
          <a:lstStyle/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fr-FR" sz="5100" dirty="0"/>
              <a:t>Plus 401 090 enfants sont exposés à la malnutrition aigüe sévère.  Plus de 401,511 personnes déplacées à cause des exactions de </a:t>
            </a:r>
            <a:r>
              <a:rPr lang="fr-FR" sz="5100" dirty="0" err="1"/>
              <a:t>Boko</a:t>
            </a:r>
            <a:r>
              <a:rPr lang="fr-FR" sz="5100" dirty="0"/>
              <a:t> </a:t>
            </a:r>
            <a:r>
              <a:rPr lang="fr-FR" sz="5100" dirty="0" err="1"/>
              <a:t>Haram</a:t>
            </a:r>
            <a:r>
              <a:rPr lang="fr-FR" sz="5100" dirty="0"/>
              <a:t> </a:t>
            </a:r>
            <a:r>
              <a:rPr lang="fr-FR" sz="5100" dirty="0" smtClean="0"/>
              <a:t>au Lac et </a:t>
            </a:r>
            <a:r>
              <a:rPr lang="fr-FR" sz="5100" dirty="0"/>
              <a:t>504,584 Refugiés (374412 Soudanais,116816 centrafricain et 16624 nigérians) .</a:t>
            </a:r>
            <a:endParaRPr lang="en-US" sz="5100" dirty="0"/>
          </a:p>
          <a:p>
            <a:pPr marL="457200" indent="-45720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fr-FR" sz="5100" dirty="0"/>
              <a:t>Pour contribuer à l’atteinte des objectifs du cadre stratégique du REFADD, un projet prioritaire </a:t>
            </a:r>
            <a:r>
              <a:rPr lang="fr-FR" sz="5100" b="1" dirty="0"/>
              <a:t>intitulé « Appui au Renforcement de la Résilience Economique et de la prévention du COVID 19 des ménages victimes des crises dans la province du Lac Tchad » </a:t>
            </a:r>
            <a:r>
              <a:rPr lang="fr-FR" sz="5100" dirty="0"/>
              <a:t>a été financé par l’Ambassade de France au Tchad et mis en </a:t>
            </a:r>
            <a:r>
              <a:rPr lang="fr-FR" sz="5100" dirty="0" smtClean="0"/>
              <a:t>œuvre par REFADD.</a:t>
            </a:r>
          </a:p>
          <a:p>
            <a:pPr marL="457200" indent="-45720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fr-FR" sz="5100" b="1" dirty="0"/>
              <a:t>Cibles du projet: </a:t>
            </a:r>
            <a:r>
              <a:rPr lang="fr-FR" sz="5100" dirty="0"/>
              <a:t>Femmes rurales et plus spécifiquement les femmes déplacées internes, les communautés hôtes et les </a:t>
            </a:r>
            <a:r>
              <a:rPr lang="fr-FR" sz="5100" dirty="0" smtClean="0"/>
              <a:t>retournés (80</a:t>
            </a:r>
            <a:r>
              <a:rPr lang="fr-FR" sz="5100" dirty="0"/>
              <a:t>% des femmes et filles </a:t>
            </a:r>
            <a:r>
              <a:rPr lang="fr-FR" sz="5100" dirty="0" smtClean="0"/>
              <a:t>vulnérables)</a:t>
            </a:r>
          </a:p>
          <a:p>
            <a:pPr marL="457200" indent="-457200" algn="just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fr-FR" sz="5100" b="1" dirty="0"/>
              <a:t>Partenariat: </a:t>
            </a:r>
            <a:r>
              <a:rPr lang="fr-FR" sz="5100" dirty="0"/>
              <a:t>Opérateur téléphonique Airtel, Gouvernement, APFGK, Organisations </a:t>
            </a:r>
            <a:r>
              <a:rPr lang="fr-FR" sz="5100" dirty="0" smtClean="0"/>
              <a:t>Humanitaires</a:t>
            </a:r>
          </a:p>
          <a:p>
            <a:pPr marL="457200" indent="-457200" algn="just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fr-FR" sz="5100" b="1" dirty="0" smtClean="0"/>
              <a:t>Budget: </a:t>
            </a:r>
            <a:r>
              <a:rPr lang="fr-FR" sz="5100" dirty="0" smtClean="0"/>
              <a:t>100000</a:t>
            </a:r>
            <a:r>
              <a:rPr lang="fr-CM" sz="5100" b="1" dirty="0" smtClean="0"/>
              <a:t> </a:t>
            </a:r>
            <a:r>
              <a:rPr lang="fr-CM" sz="5100" b="1" dirty="0"/>
              <a:t>euros soit 65.594.800 FCFA </a:t>
            </a:r>
            <a:endParaRPr lang="en-US" sz="5100" dirty="0"/>
          </a:p>
          <a:p>
            <a:pPr marL="457200" indent="-457200" algn="just">
              <a:lnSpc>
                <a:spcPct val="110000"/>
              </a:lnSpc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3682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64039" y="0"/>
            <a:ext cx="9144000" cy="751407"/>
          </a:xfrm>
        </p:spPr>
        <p:txBody>
          <a:bodyPr>
            <a:normAutofit fontScale="90000"/>
          </a:bodyPr>
          <a:lstStyle/>
          <a:p>
            <a:r>
              <a:rPr lang="fr-FR" sz="3600" b="1" dirty="0" smtClean="0"/>
              <a:t>Principales</a:t>
            </a:r>
            <a:r>
              <a:rPr lang="fr-FR" b="1" dirty="0" smtClean="0"/>
              <a:t> </a:t>
            </a:r>
            <a:r>
              <a:rPr lang="fr-FR" sz="3600" b="1" dirty="0" smtClean="0"/>
              <a:t>activités (1/3)</a:t>
            </a:r>
            <a:endParaRPr lang="en-US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69626" y="929391"/>
            <a:ext cx="11332564" cy="5756222"/>
          </a:xfrm>
        </p:spPr>
        <p:txBody>
          <a:bodyPr>
            <a:noAutofit/>
          </a:bodyPr>
          <a:lstStyle/>
          <a:p>
            <a:pPr algn="just"/>
            <a:r>
              <a:rPr lang="fr-CM" sz="2800" b="1" u="sng" dirty="0"/>
              <a:t>Volet agriculture</a:t>
            </a:r>
            <a:endParaRPr lang="en-US" sz="2800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sz="2800" dirty="0"/>
              <a:t>Distribution des outils aratoires et semences de mil </a:t>
            </a:r>
            <a:r>
              <a:rPr lang="fr-CM" sz="2800" dirty="0" err="1"/>
              <a:t>pénicillaire</a:t>
            </a:r>
            <a:r>
              <a:rPr lang="fr-CM" sz="2800" dirty="0"/>
              <a:t> à 330 ménages pour la production agricole en </a:t>
            </a:r>
            <a:r>
              <a:rPr lang="fr-CM" sz="2800" dirty="0" smtClean="0"/>
              <a:t>pluviale</a:t>
            </a:r>
            <a:endParaRPr lang="en-US" sz="2800" dirty="0" smtClean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sz="2800" dirty="0" smtClean="0"/>
              <a:t>Organisation </a:t>
            </a:r>
            <a:r>
              <a:rPr lang="fr-CM" sz="2800" dirty="0"/>
              <a:t>de 3 Sessions de formation en technique agricole innovante en faveur de 80 Personnes Déplacées Internes ; </a:t>
            </a:r>
            <a:endParaRPr lang="en-US" sz="2800" dirty="0" smtClean="0"/>
          </a:p>
          <a:p>
            <a:pPr algn="just"/>
            <a:r>
              <a:rPr lang="fr-CM" sz="2800" b="1" u="sng" dirty="0"/>
              <a:t>Volet Elevage</a:t>
            </a:r>
            <a:endParaRPr lang="en-US" sz="2800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sz="2800" dirty="0"/>
              <a:t>Distribution de 2500 kg d'aliments bétail et de 400 têtes de petits ruminants à 100 femmes déplacées (100 boucs et 300 chèvres)</a:t>
            </a:r>
            <a:endParaRPr lang="en-US" sz="2800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sz="2800" dirty="0"/>
              <a:t>Vaccination et déparasitage de 400 petits ruminants par la Délégation de l’Elevage</a:t>
            </a:r>
            <a:endParaRPr lang="en-US" sz="28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fr-CM" sz="2800" dirty="0"/>
              <a:t> Formation et équipement de 5 auxiliaires vétérinaires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5487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74099" y="207963"/>
            <a:ext cx="9144000" cy="526555"/>
          </a:xfrm>
        </p:spPr>
        <p:txBody>
          <a:bodyPr>
            <a:noAutofit/>
          </a:bodyPr>
          <a:lstStyle/>
          <a:p>
            <a:r>
              <a:rPr lang="fr-FR" sz="3200" b="1" dirty="0" smtClean="0"/>
              <a:t>Principales activités (2/3)</a:t>
            </a:r>
            <a:endParaRPr lang="en-US" sz="32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24852" y="869430"/>
            <a:ext cx="11797259" cy="5988570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fr-CM" sz="9600" b="1" u="sng" dirty="0"/>
              <a:t>Volet environnement</a:t>
            </a:r>
            <a:endParaRPr lang="en-US" sz="9600" dirty="0"/>
          </a:p>
          <a:p>
            <a:pPr marL="457200" lvl="0" indent="-457200" algn="just" fontAlgn="base">
              <a:buFont typeface="Wingdings" panose="05000000000000000000" pitchFamily="2" charset="2"/>
              <a:buChar char="§"/>
            </a:pPr>
            <a:r>
              <a:rPr lang="fr-CM" sz="9600" dirty="0"/>
              <a:t>Evaluation sur le prototype des foyers </a:t>
            </a:r>
            <a:r>
              <a:rPr lang="fr-CM" sz="9600" dirty="0" smtClean="0"/>
              <a:t>améliorés</a:t>
            </a:r>
            <a:endParaRPr lang="en-US" sz="9600" dirty="0"/>
          </a:p>
          <a:p>
            <a:pPr marL="457200" lvl="0" indent="-457200" algn="just" fontAlgn="base">
              <a:buFont typeface="Wingdings" panose="05000000000000000000" pitchFamily="2" charset="2"/>
              <a:buChar char="§"/>
            </a:pPr>
            <a:r>
              <a:rPr lang="fr-CM" sz="9600" dirty="0"/>
              <a:t>Contractualisation avec les groupes marginalisés (forgerons) pour la fabrication des foyers </a:t>
            </a:r>
            <a:r>
              <a:rPr lang="fr-CM" sz="9600" dirty="0" smtClean="0"/>
              <a:t>améliorés</a:t>
            </a:r>
            <a:endParaRPr lang="en-US" sz="9600" dirty="0"/>
          </a:p>
          <a:p>
            <a:pPr marL="457200" lvl="0" indent="-457200" algn="just" fontAlgn="base">
              <a:buFont typeface="Wingdings" panose="05000000000000000000" pitchFamily="2" charset="2"/>
              <a:buChar char="§"/>
            </a:pPr>
            <a:r>
              <a:rPr lang="fr-CM" sz="9600" dirty="0"/>
              <a:t>Distribution de 500 foyers améliorés aux femmes déplacées internes ;</a:t>
            </a:r>
            <a:endParaRPr lang="en-US" sz="9600" dirty="0"/>
          </a:p>
          <a:p>
            <a:pPr marL="457200" lvl="0" indent="-457200" algn="just" fontAlgn="base">
              <a:buFont typeface="Wingdings" panose="05000000000000000000" pitchFamily="2" charset="2"/>
              <a:buChar char="§"/>
            </a:pPr>
            <a:r>
              <a:rPr lang="fr-CM" sz="9600" dirty="0"/>
              <a:t>Formation </a:t>
            </a:r>
            <a:r>
              <a:rPr lang="fr-CM" sz="9600" dirty="0" smtClean="0"/>
              <a:t>de 80 </a:t>
            </a:r>
            <a:r>
              <a:rPr lang="fr-CM" sz="9600" dirty="0"/>
              <a:t>femmes sur la lutte </a:t>
            </a:r>
            <a:r>
              <a:rPr lang="fr-CM" sz="9600" dirty="0" err="1"/>
              <a:t>integrée</a:t>
            </a:r>
            <a:r>
              <a:rPr lang="fr-CM" sz="9600" dirty="0"/>
              <a:t> des cultures (piment, grains d’</a:t>
            </a:r>
            <a:r>
              <a:rPr lang="fr-CM" sz="9600" i="1" dirty="0" err="1"/>
              <a:t>Azadirachta</a:t>
            </a:r>
            <a:r>
              <a:rPr lang="fr-CM" sz="9600" i="1" dirty="0"/>
              <a:t> </a:t>
            </a:r>
            <a:r>
              <a:rPr lang="fr-CM" sz="9600" i="1" dirty="0" err="1"/>
              <a:t>indica</a:t>
            </a:r>
            <a:r>
              <a:rPr lang="fr-CM" sz="9600" i="1" dirty="0"/>
              <a:t>)</a:t>
            </a:r>
            <a:endParaRPr lang="en-US" sz="9600" dirty="0"/>
          </a:p>
          <a:p>
            <a:pPr marL="457200" lvl="0" indent="-457200" algn="just" fontAlgn="base">
              <a:buFont typeface="Wingdings" panose="05000000000000000000" pitchFamily="2" charset="2"/>
              <a:buChar char="§"/>
            </a:pPr>
            <a:r>
              <a:rPr lang="fr-CM" sz="9600" dirty="0"/>
              <a:t>Sensibilisation de plus de 5000 personnes dont 3775 femmes sur la sauvegarde de la </a:t>
            </a:r>
            <a:r>
              <a:rPr lang="fr-CM" sz="9600" dirty="0" smtClean="0"/>
              <a:t>biodiversité, changement climatique </a:t>
            </a:r>
            <a:r>
              <a:rPr lang="fr-CM" sz="9600" dirty="0" err="1" smtClean="0"/>
              <a:t>etc</a:t>
            </a:r>
            <a:endParaRPr lang="en-US" sz="9600" dirty="0"/>
          </a:p>
          <a:p>
            <a:pPr algn="just"/>
            <a:r>
              <a:rPr lang="fr-CM" sz="9600" b="1" u="sng" dirty="0"/>
              <a:t>Volet santé et protection</a:t>
            </a:r>
            <a:endParaRPr lang="en-US" sz="9600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sz="9600" dirty="0"/>
              <a:t>Identification et formation de 25 relais communautaires pour les sensibilisations COVID19 et VBG</a:t>
            </a:r>
            <a:endParaRPr lang="en-US" sz="9600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sz="9600" dirty="0"/>
              <a:t>Installation de 33 stations de lavage de main et distribution de kit COVID19 dans les Districts sanitaires, Centre de santé, établissements scolaires et infrastructures administratives</a:t>
            </a:r>
            <a:endParaRPr lang="en-US" sz="9600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sz="9600" dirty="0"/>
              <a:t>Construction de 5 centres d’écoute en matériaux locaux gérés par 50 membres des comités villageois </a:t>
            </a:r>
            <a:endParaRPr lang="en-US" sz="9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39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267924"/>
            <a:ext cx="9144000" cy="691447"/>
          </a:xfrm>
        </p:spPr>
        <p:txBody>
          <a:bodyPr>
            <a:noAutofit/>
          </a:bodyPr>
          <a:lstStyle/>
          <a:p>
            <a:r>
              <a:rPr lang="fr-FR" sz="3200" b="1" dirty="0" smtClean="0"/>
              <a:t>Principales activités (3/3)</a:t>
            </a:r>
            <a:endParaRPr lang="en-US" sz="32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4400" y="1154243"/>
            <a:ext cx="9753600" cy="4107305"/>
          </a:xfrm>
        </p:spPr>
        <p:txBody>
          <a:bodyPr>
            <a:normAutofit/>
          </a:bodyPr>
          <a:lstStyle/>
          <a:p>
            <a:pPr algn="just"/>
            <a:r>
              <a:rPr lang="fr-CM" sz="2800" b="1" dirty="0"/>
              <a:t>Activités </a:t>
            </a:r>
            <a:r>
              <a:rPr lang="fr-CM" sz="2800" b="1" dirty="0" smtClean="0"/>
              <a:t>transversales</a:t>
            </a:r>
            <a:endParaRPr lang="en-US" sz="2800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sz="2800" dirty="0"/>
              <a:t>Plaidoyer </a:t>
            </a:r>
            <a:r>
              <a:rPr lang="fr-CM" sz="2800" dirty="0" smtClean="0"/>
              <a:t>auprès </a:t>
            </a:r>
            <a:r>
              <a:rPr lang="fr-CM" sz="2800" dirty="0"/>
              <a:t>des autorités pour l’</a:t>
            </a:r>
            <a:r>
              <a:rPr lang="fr-CM" sz="2800" dirty="0" err="1"/>
              <a:t>accés</a:t>
            </a:r>
            <a:r>
              <a:rPr lang="fr-CM" sz="2800" dirty="0"/>
              <a:t> à la terre agricole </a:t>
            </a:r>
            <a:endParaRPr lang="en-US" sz="2800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sz="2800" dirty="0"/>
              <a:t>Distribution du cash inconditionnel d’un montant de 7500000 FCFA à 300 femmes</a:t>
            </a:r>
            <a:endParaRPr lang="en-US" sz="2800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sz="2800" dirty="0"/>
              <a:t>Formation métier et distribution des kits couture à 5 femmes déplacées internes</a:t>
            </a:r>
            <a:endParaRPr lang="en-US" sz="2800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sz="2800" dirty="0"/>
              <a:t>Appui en AGR au profit des 30 femmes déplacées internes victimes de </a:t>
            </a:r>
            <a:r>
              <a:rPr lang="fr-CM" sz="2800" dirty="0" smtClean="0"/>
              <a:t>VBG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2733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269167" y="252934"/>
            <a:ext cx="9144000" cy="766398"/>
          </a:xfrm>
        </p:spPr>
        <p:txBody>
          <a:bodyPr>
            <a:normAutofit/>
          </a:bodyPr>
          <a:lstStyle/>
          <a:p>
            <a:r>
              <a:rPr lang="fr-FR" sz="3200" b="1" dirty="0" smtClean="0"/>
              <a:t>Résultats obtenus</a:t>
            </a:r>
            <a:endParaRPr lang="en-US" sz="32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74557" y="1319134"/>
            <a:ext cx="11017771" cy="5276538"/>
          </a:xfrm>
        </p:spPr>
        <p:txBody>
          <a:bodyPr>
            <a:normAutofit fontScale="70000" lnSpcReduction="20000"/>
          </a:bodyPr>
          <a:lstStyle/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dirty="0"/>
              <a:t>205 hectares de terre obtenue suite aux actions de plaidoyer</a:t>
            </a:r>
            <a:endParaRPr lang="en-US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dirty="0" smtClean="0"/>
              <a:t>74 tonnes </a:t>
            </a:r>
            <a:r>
              <a:rPr lang="fr-CM" dirty="0"/>
              <a:t>de mil </a:t>
            </a:r>
            <a:r>
              <a:rPr lang="fr-CM" dirty="0" smtClean="0"/>
              <a:t>de </a:t>
            </a:r>
            <a:r>
              <a:rPr lang="fr-CM" dirty="0" err="1" smtClean="0"/>
              <a:t>penicillaire</a:t>
            </a:r>
            <a:r>
              <a:rPr lang="fr-CM" dirty="0" smtClean="0"/>
              <a:t> obtenus par les femme bénéficiaires</a:t>
            </a:r>
            <a:endParaRPr lang="en-US" dirty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dirty="0"/>
              <a:t>Augmentation de stock alimentaire de plus de 2 mois au sein des ménages suite à l’intervention du projet. </a:t>
            </a:r>
            <a:endParaRPr lang="fr-CM" dirty="0" smtClean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dirty="0" smtClean="0"/>
              <a:t>Augmentation des revenus des femmes</a:t>
            </a:r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dirty="0" smtClean="0"/>
              <a:t>Augmentation du cheptel dans les ménages (100 chèvres gestantes, 38 ont mis bas soit une mise à jour de 438 chèvres) </a:t>
            </a:r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r>
              <a:rPr lang="fr-CM" dirty="0" smtClean="0"/>
              <a:t>Prise de conscience écologique (</a:t>
            </a:r>
            <a:r>
              <a:rPr lang="fr-FR" dirty="0"/>
              <a:t>98% des ménages ont témoigné que les foyers améliorés sont économiques et réduisent le temps de cuisson</a:t>
            </a:r>
            <a:r>
              <a:rPr lang="fr-FR" dirty="0" smtClean="0"/>
              <a:t>. En plus Elles ont constaté avoir utilisé moins </a:t>
            </a:r>
            <a:r>
              <a:rPr lang="fr-FR" dirty="0"/>
              <a:t>de bois que </a:t>
            </a:r>
            <a:r>
              <a:rPr lang="fr-FR" dirty="0" smtClean="0"/>
              <a:t>d’habitude)</a:t>
            </a:r>
          </a:p>
          <a:p>
            <a:pPr lvl="0" algn="just" fontAlgn="base"/>
            <a:r>
              <a:rPr lang="fr-FR" b="1" dirty="0" smtClean="0"/>
              <a:t>Perspectives 2021-2022</a:t>
            </a:r>
            <a:endParaRPr lang="fr-FR" b="1" dirty="0" smtClean="0"/>
          </a:p>
          <a:p>
            <a:pPr marL="342900" indent="-342900" algn="just" fontAlgn="base">
              <a:buFontTx/>
              <a:buChar char="-"/>
            </a:pPr>
            <a:r>
              <a:rPr lang="fr-FR" dirty="0" smtClean="0"/>
              <a:t>Mobilisation des ressources pour la mise en œuvre des projets, la </a:t>
            </a:r>
            <a:r>
              <a:rPr lang="fr-FR" dirty="0"/>
              <a:t>réhabilitation de la foret communautaire de </a:t>
            </a:r>
            <a:r>
              <a:rPr lang="fr-FR" dirty="0" err="1" smtClean="0"/>
              <a:t>kournari</a:t>
            </a:r>
            <a:r>
              <a:rPr lang="fr-FR" dirty="0" smtClean="0"/>
              <a:t>, </a:t>
            </a:r>
            <a:r>
              <a:rPr lang="fr-FR" dirty="0" err="1" smtClean="0"/>
              <a:t>Deli</a:t>
            </a:r>
            <a:r>
              <a:rPr lang="fr-FR" dirty="0" smtClean="0"/>
              <a:t> et l’</a:t>
            </a:r>
            <a:r>
              <a:rPr lang="fr-FR" dirty="0" err="1" smtClean="0"/>
              <a:t>elargissement</a:t>
            </a:r>
            <a:r>
              <a:rPr lang="fr-FR" dirty="0" smtClean="0"/>
              <a:t> de la zone d’intervention;</a:t>
            </a:r>
            <a:endParaRPr lang="fr-FR" dirty="0" smtClean="0"/>
          </a:p>
          <a:p>
            <a:pPr marL="342900" lvl="0" indent="-342900" algn="just" fontAlgn="base">
              <a:buFontTx/>
              <a:buChar char="-"/>
            </a:pPr>
            <a:r>
              <a:rPr lang="fr-FR" dirty="0" smtClean="0"/>
              <a:t>Reboisement dans les établissements scolaires et mise en place des clubs environnementaux</a:t>
            </a:r>
          </a:p>
          <a:p>
            <a:pPr marL="342900" lvl="0" indent="-342900" algn="just" fontAlgn="base">
              <a:buFontTx/>
              <a:buChar char="-"/>
            </a:pPr>
            <a:r>
              <a:rPr lang="fr-FR" dirty="0"/>
              <a:t> P</a:t>
            </a:r>
            <a:r>
              <a:rPr lang="fr-FR" dirty="0" smtClean="0"/>
              <a:t>oursuivre les </a:t>
            </a:r>
            <a:r>
              <a:rPr lang="fr-FR" dirty="0"/>
              <a:t>activités de plaidoyer au niveau </a:t>
            </a:r>
            <a:r>
              <a:rPr lang="fr-FR" dirty="0" smtClean="0"/>
              <a:t>local et national pour l’</a:t>
            </a:r>
            <a:r>
              <a:rPr lang="fr-FR" dirty="0" err="1" smtClean="0"/>
              <a:t>accés</a:t>
            </a:r>
            <a:r>
              <a:rPr lang="fr-FR" dirty="0" smtClean="0"/>
              <a:t> à la terre en faveur des femmes</a:t>
            </a:r>
          </a:p>
          <a:p>
            <a:pPr marL="342900" lvl="0" indent="-342900" algn="just" fontAlgn="base">
              <a:buFontTx/>
              <a:buChar char="-"/>
            </a:pPr>
            <a:r>
              <a:rPr lang="fr-FR" dirty="0"/>
              <a:t>Encadrer les femmes dans la construction </a:t>
            </a:r>
            <a:r>
              <a:rPr lang="fr-FR" dirty="0" smtClean="0"/>
              <a:t>et vulgarisation des </a:t>
            </a:r>
            <a:r>
              <a:rPr lang="fr-FR" dirty="0"/>
              <a:t>foyers </a:t>
            </a:r>
            <a:r>
              <a:rPr lang="fr-FR" dirty="0" smtClean="0"/>
              <a:t>améliorés</a:t>
            </a:r>
          </a:p>
          <a:p>
            <a:pPr marL="342900" lvl="0" indent="-342900" algn="just" fontAlgn="base">
              <a:buFontTx/>
              <a:buChar char="-"/>
            </a:pPr>
            <a:r>
              <a:rPr lang="fr-FR" dirty="0" smtClean="0"/>
              <a:t>Identification des </a:t>
            </a:r>
            <a:r>
              <a:rPr lang="fr-FR" dirty="0"/>
              <a:t>espèces de PFNL les plus utilisés au niveau </a:t>
            </a:r>
            <a:r>
              <a:rPr lang="fr-FR" dirty="0" smtClean="0"/>
              <a:t>national pour leur valorisation à grande échelle;</a:t>
            </a:r>
          </a:p>
          <a:p>
            <a:pPr marL="342900" lvl="0" indent="-342900" algn="just" fontAlgn="base">
              <a:buFontTx/>
              <a:buChar char="-"/>
            </a:pPr>
            <a:r>
              <a:rPr lang="fr-FR" dirty="0"/>
              <a:t>Mettre en place des </a:t>
            </a:r>
            <a:r>
              <a:rPr lang="fr-FR" dirty="0" smtClean="0"/>
              <a:t>représentations </a:t>
            </a:r>
            <a:r>
              <a:rPr lang="fr-FR" dirty="0"/>
              <a:t>locales </a:t>
            </a:r>
            <a:r>
              <a:rPr lang="fr-FR" dirty="0" smtClean="0"/>
              <a:t>du REFADD dans </a:t>
            </a:r>
            <a:r>
              <a:rPr lang="fr-FR" dirty="0"/>
              <a:t>les </a:t>
            </a:r>
            <a:r>
              <a:rPr lang="fr-FR" dirty="0" smtClean="0"/>
              <a:t>provinces</a:t>
            </a:r>
          </a:p>
          <a:p>
            <a:pPr marL="342900" lvl="0" indent="-342900" algn="just" fontAlgn="base">
              <a:buFontTx/>
              <a:buChar char="-"/>
            </a:pPr>
            <a:r>
              <a:rPr lang="fr-FR" dirty="0"/>
              <a:t>Lobby et plaidoyer auprès des grandes organisations de la </a:t>
            </a:r>
            <a:r>
              <a:rPr lang="fr-FR" dirty="0" smtClean="0"/>
              <a:t>république, </a:t>
            </a:r>
            <a:r>
              <a:rPr lang="fr-FR" dirty="0"/>
              <a:t>des ministères  et départements  en charge du climat,  et adaptation, des plateformes</a:t>
            </a:r>
            <a:endParaRPr lang="fr-CM" dirty="0" smtClean="0"/>
          </a:p>
          <a:p>
            <a:pPr marL="342900" lvl="0" indent="-342900" algn="just" fontAlgn="base">
              <a:buFont typeface="Wingdings" panose="05000000000000000000" pitchFamily="2" charset="2"/>
              <a:buChar char="§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68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59108" y="162993"/>
            <a:ext cx="9144000" cy="721427"/>
          </a:xfrm>
        </p:spPr>
        <p:txBody>
          <a:bodyPr>
            <a:noAutofit/>
          </a:bodyPr>
          <a:lstStyle/>
          <a:p>
            <a:r>
              <a:rPr lang="fr-FR" sz="3200" b="1" dirty="0" smtClean="0"/>
              <a:t>Photos</a:t>
            </a:r>
            <a:endParaRPr lang="en-US" sz="32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69429" y="1304143"/>
            <a:ext cx="10553075" cy="520158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4143"/>
            <a:ext cx="5931109" cy="444833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061" y="1304143"/>
            <a:ext cx="5916119" cy="4437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80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19069" y="342874"/>
            <a:ext cx="9144000" cy="60150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sz="3600" dirty="0" smtClean="0"/>
              <a:t>Photos</a:t>
            </a:r>
            <a:endParaRPr lang="en-US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69823" y="1394085"/>
            <a:ext cx="11692328" cy="5111646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23" y="1394085"/>
            <a:ext cx="5848663" cy="438649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833" y="1313513"/>
            <a:ext cx="5843665" cy="4382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12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29390" y="434715"/>
            <a:ext cx="9738610" cy="482308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17" y="590237"/>
            <a:ext cx="11913018" cy="536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46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9881" y="434715"/>
            <a:ext cx="11572407" cy="613097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2" descr="E:\PHOTO\PHOTOS FORMATION COUTURE\IMG_20200910_11572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81" y="434714"/>
            <a:ext cx="5786204" cy="433215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948" y="344772"/>
            <a:ext cx="6016052" cy="451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71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54636" y="494675"/>
            <a:ext cx="10113364" cy="476312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36" y="494675"/>
            <a:ext cx="5236564" cy="392742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108" y="449704"/>
            <a:ext cx="5296525" cy="397239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4422098"/>
            <a:ext cx="3247868" cy="243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0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79685" y="329784"/>
            <a:ext cx="10188315" cy="4928016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Imag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655" y="329784"/>
            <a:ext cx="4680080" cy="4721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50" y="329784"/>
            <a:ext cx="6295501" cy="472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4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4774" y="1122362"/>
            <a:ext cx="10323226" cy="5608221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Image 3" descr="C:\Users\pbhev\Desktop\DOCUMENT SUIVI\PHOTOS FOYER\IMG_20200922_124807_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122362"/>
            <a:ext cx="6342203" cy="5351487"/>
          </a:xfrm>
          <a:prstGeom prst="rect">
            <a:avLst/>
          </a:prstGeom>
          <a:noFill/>
          <a:ln>
            <a:noFill/>
            <a:prstDash/>
          </a:ln>
        </p:spPr>
      </p:pic>
      <p:pic>
        <p:nvPicPr>
          <p:cNvPr id="5" name="Image 4" descr="C:\Users\pbhev\Desktop\DOCUMENT SUIVI\PHOTOS FOYER\IMG_20200922_135136_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1002" y="1122362"/>
            <a:ext cx="6100998" cy="5488299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348078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Je vous remercie pour votre aimable attention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02113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846</Words>
  <Application>Microsoft Office PowerPoint</Application>
  <PresentationFormat>Grand écran</PresentationFormat>
  <Paragraphs>66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Thème Office</vt:lpstr>
      <vt:lpstr>       Niveau de mise en œuvre du cadre stratégique   Antenne REFADD Tchad</vt:lpstr>
      <vt:lpstr>Sommaire</vt:lpstr>
      <vt:lpstr>Contexte et problématique à résoudre (1/2)</vt:lpstr>
      <vt:lpstr>Contexte et problematique (2/2)</vt:lpstr>
      <vt:lpstr>Principales activités (1/3)</vt:lpstr>
      <vt:lpstr>Principales activités (2/3)</vt:lpstr>
      <vt:lpstr>Principales activités (3/3)</vt:lpstr>
      <vt:lpstr>Résultats obtenus</vt:lpstr>
      <vt:lpstr>Photos</vt:lpstr>
      <vt:lpstr> Photos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Je vous remercie pour votre aimable attention</vt:lpstr>
    </vt:vector>
  </TitlesOfParts>
  <Company>FAO of the UN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Niveau de mise en œuvre du cadre stratégique</dc:title>
  <dc:creator>HilaireNare, Mallah (FAOTD)</dc:creator>
  <cp:lastModifiedBy>HilaireNare, Mallah (FAOTD)</cp:lastModifiedBy>
  <cp:revision>25</cp:revision>
  <dcterms:created xsi:type="dcterms:W3CDTF">2021-06-21T05:09:15Z</dcterms:created>
  <dcterms:modified xsi:type="dcterms:W3CDTF">2021-06-21T13:47:17Z</dcterms:modified>
</cp:coreProperties>
</file>