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58" r:id="rId4"/>
    <p:sldId id="263" r:id="rId5"/>
    <p:sldId id="264" r:id="rId6"/>
    <p:sldId id="265" r:id="rId7"/>
    <p:sldId id="284" r:id="rId8"/>
    <p:sldId id="283" r:id="rId9"/>
    <p:sldId id="285" r:id="rId10"/>
    <p:sldId id="286" r:id="rId11"/>
    <p:sldId id="294" r:id="rId12"/>
    <p:sldId id="290" r:id="rId13"/>
    <p:sldId id="301" r:id="rId14"/>
    <p:sldId id="289" r:id="rId15"/>
    <p:sldId id="296" r:id="rId16"/>
    <p:sldId id="291" r:id="rId17"/>
    <p:sldId id="297" r:id="rId18"/>
    <p:sldId id="298" r:id="rId19"/>
    <p:sldId id="303" r:id="rId20"/>
    <p:sldId id="299" r:id="rId21"/>
    <p:sldId id="302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FAC39C32-0E15-43E6-9C53-72A54FA7F201}">
          <p14:sldIdLst>
            <p14:sldId id="292"/>
            <p14:sldId id="293"/>
          </p14:sldIdLst>
        </p14:section>
        <p14:section name="Section sans titre" id="{2E82CC39-2AC6-49B5-B988-D2F8C2ECB76A}">
          <p14:sldIdLst>
            <p14:sldId id="258"/>
            <p14:sldId id="263"/>
            <p14:sldId id="264"/>
            <p14:sldId id="265"/>
            <p14:sldId id="284"/>
            <p14:sldId id="283"/>
            <p14:sldId id="285"/>
            <p14:sldId id="286"/>
            <p14:sldId id="294"/>
            <p14:sldId id="290"/>
            <p14:sldId id="301"/>
            <p14:sldId id="289"/>
            <p14:sldId id="296"/>
            <p14:sldId id="291"/>
            <p14:sldId id="297"/>
            <p14:sldId id="298"/>
            <p14:sldId id="303"/>
            <p14:sldId id="299"/>
            <p14:sldId id="30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 autoAdjust="0"/>
    <p:restoredTop sz="94660"/>
  </p:normalViewPr>
  <p:slideViewPr>
    <p:cSldViewPr snapToGrid="0">
      <p:cViewPr varScale="1">
        <p:scale>
          <a:sx n="73" d="100"/>
          <a:sy n="73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686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30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309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728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185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7128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199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585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124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783751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60806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74477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4222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7733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951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A36D8-F701-4A2D-9F10-BBFB357176DF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334A850-9622-483E-A694-16D97C5FB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879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4085" y="2291598"/>
            <a:ext cx="7706566" cy="160983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724" y="2291598"/>
            <a:ext cx="1969179" cy="1438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48862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4899" y="3893491"/>
            <a:ext cx="8596667" cy="1262336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1000"/>
              </a:spcBef>
            </a:pPr>
            <a:r>
              <a:rPr lang="fr-CM" sz="3100" b="1" dirty="0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Présentation de Quelques Initiatives  </a:t>
            </a:r>
            <a:br>
              <a:rPr lang="fr-CM" sz="3100" b="1" dirty="0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fr-CM" sz="3600" b="1" dirty="0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Réalisées au Congo</a:t>
            </a:r>
            <a:r>
              <a:rPr lang="fr-FR" sz="3600" b="1" dirty="0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fr-FR" sz="3600" b="1" dirty="0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68775" y="5172891"/>
            <a:ext cx="8492791" cy="620277"/>
          </a:xfrm>
        </p:spPr>
        <p:txBody>
          <a:bodyPr>
            <a:normAutofit fontScale="70000" lnSpcReduction="20000"/>
          </a:bodyPr>
          <a:lstStyle/>
          <a:p>
            <a:pPr lvl="0" algn="ctr">
              <a:buClr>
                <a:srgbClr val="90C226"/>
              </a:buClr>
            </a:pPr>
            <a:r>
              <a:rPr lang="fr-FR" sz="1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Mme Marie Julienne LONGO MBENDO </a:t>
            </a:r>
          </a:p>
          <a:p>
            <a:pPr lvl="0" algn="ctr">
              <a:spcBef>
                <a:spcPts val="0"/>
              </a:spcBef>
              <a:buClr>
                <a:srgbClr val="90C226"/>
              </a:buClr>
            </a:pPr>
            <a:r>
              <a:rPr lang="fr-FR" sz="2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Coordinatrice Nationale du REFADD</a:t>
            </a:r>
          </a:p>
          <a:p>
            <a:pPr lvl="0" algn="ctr">
              <a:spcBef>
                <a:spcPts val="0"/>
              </a:spcBef>
              <a:buClr>
                <a:srgbClr val="90C226"/>
              </a:buClr>
            </a:pPr>
            <a:r>
              <a:rPr lang="fr-FR" sz="2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mbendomj@gmail.com</a:t>
            </a:r>
          </a:p>
          <a:p>
            <a:pPr lvl="0" algn="ctr">
              <a:spcBef>
                <a:spcPts val="0"/>
              </a:spcBef>
              <a:buClr>
                <a:srgbClr val="90C226"/>
              </a:buClr>
            </a:pPr>
            <a:endParaRPr lang="fr-FR" sz="2000" dirty="0">
              <a:solidFill>
                <a:srgbClr val="918655">
                  <a:lumMod val="50000"/>
                </a:srgbClr>
              </a:solidFill>
            </a:endParaRPr>
          </a:p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1109715" y="1375286"/>
            <a:ext cx="792915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fr-CM" b="1" dirty="0">
                <a:solidFill>
                  <a:srgbClr val="918655">
                    <a:lumMod val="50000"/>
                  </a:srgbClr>
                </a:solidFill>
              </a:rPr>
              <a:t> </a:t>
            </a:r>
            <a:r>
              <a:rPr lang="fr-CM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Atelier de Planification et de Concertation   REFADD Sur la Mise en œuvre de son Cadre D’Action Stratégique </a:t>
            </a:r>
            <a:endParaRPr lang="fr-FR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195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D06D13-1BC6-47B6-A1D1-0219246A35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63637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endParaRPr lang="fr-FR" sz="4000" b="1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3C30B5E-B4C8-4F54-BC53-AF189D765E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86000"/>
            <a:ext cx="7855131" cy="4015946"/>
          </a:xfrm>
        </p:spPr>
        <p:txBody>
          <a:bodyPr>
            <a:normAutofit/>
          </a:bodyPr>
          <a:lstStyle/>
          <a:p>
            <a:pPr algn="l"/>
            <a:endParaRPr lang="fr-FR" sz="3200" b="1" dirty="0" smtClean="0"/>
          </a:p>
          <a:p>
            <a:pPr algn="l"/>
            <a:r>
              <a:rPr lang="fr-FR" sz="3200" b="1" dirty="0" smtClean="0">
                <a:solidFill>
                  <a:schemeClr val="tx1"/>
                </a:solidFill>
              </a:rPr>
              <a:t>Introduction  </a:t>
            </a:r>
            <a:endParaRPr lang="fr-FR" sz="3200" b="1" dirty="0">
              <a:solidFill>
                <a:schemeClr val="tx1"/>
              </a:solidFill>
            </a:endParaRPr>
          </a:p>
          <a:p>
            <a:pPr algn="l"/>
            <a:r>
              <a:rPr lang="fr-FR" sz="3200" b="1" dirty="0" smtClean="0">
                <a:solidFill>
                  <a:schemeClr val="tx1"/>
                </a:solidFill>
              </a:rPr>
              <a:t>I. Réalisations</a:t>
            </a:r>
            <a:endParaRPr lang="fr-FR" sz="3200" b="1" dirty="0">
              <a:solidFill>
                <a:schemeClr val="tx1"/>
              </a:solidFill>
            </a:endParaRPr>
          </a:p>
          <a:p>
            <a:pPr algn="l"/>
            <a:r>
              <a:rPr lang="fr-FR" sz="3200" b="1" dirty="0" smtClean="0">
                <a:solidFill>
                  <a:schemeClr val="tx1"/>
                </a:solidFill>
              </a:rPr>
              <a:t>II. Difficultés rencontrées</a:t>
            </a:r>
            <a:endParaRPr lang="fr-FR" sz="3200" b="1" dirty="0">
              <a:solidFill>
                <a:schemeClr val="tx1"/>
              </a:solidFill>
            </a:endParaRPr>
          </a:p>
          <a:p>
            <a:pPr algn="l"/>
            <a:r>
              <a:rPr lang="fr-FR" sz="3200" b="1" dirty="0" smtClean="0">
                <a:solidFill>
                  <a:schemeClr val="tx1"/>
                </a:solidFill>
              </a:rPr>
              <a:t>III. Approches </a:t>
            </a:r>
            <a:r>
              <a:rPr lang="fr-FR" sz="3200" b="1" dirty="0">
                <a:solidFill>
                  <a:schemeClr val="tx1"/>
                </a:solidFill>
              </a:rPr>
              <a:t>de solutions</a:t>
            </a:r>
          </a:p>
          <a:p>
            <a:pPr algn="l"/>
            <a:r>
              <a:rPr lang="fr-FR" sz="3200" b="1" dirty="0">
                <a:solidFill>
                  <a:schemeClr val="tx1"/>
                </a:solidFill>
              </a:rPr>
              <a:t>Conclusion </a:t>
            </a:r>
          </a:p>
        </p:txBody>
      </p:sp>
    </p:spTree>
    <p:extLst>
      <p:ext uri="{BB962C8B-B14F-4D97-AF65-F5344CB8AC3E}">
        <p14:creationId xmlns:p14="http://schemas.microsoft.com/office/powerpoint/2010/main" val="305755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 smtClean="0">
                <a:solidFill>
                  <a:srgbClr val="92D050"/>
                </a:solidFill>
              </a:rPr>
              <a:t>Introduction</a:t>
            </a:r>
            <a:endParaRPr lang="fr-FR" b="1" dirty="0">
              <a:solidFill>
                <a:srgbClr val="92D05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7334" y="1449978"/>
            <a:ext cx="10086460" cy="51728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fr-F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Réseau Femmes Africaines pour le Développement Durable – est un réseau d’Organisations de la Société civile majoritairement féminines. </a:t>
            </a:r>
            <a:endParaRPr lang="fr-F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 </a:t>
            </a:r>
            <a:r>
              <a:rPr lang="fr-F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œuvre prioritairement sur les questions de la gestion durable des ressources naturelles, du genre, de l’entrepreneuriat féminin et de l’autonomisation des femmes. </a:t>
            </a:r>
          </a:p>
        </p:txBody>
      </p:sp>
    </p:spTree>
    <p:extLst>
      <p:ext uri="{BB962C8B-B14F-4D97-AF65-F5344CB8AC3E}">
        <p14:creationId xmlns:p14="http://schemas.microsoft.com/office/powerpoint/2010/main" val="3288911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suite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084217" y="1822831"/>
            <a:ext cx="89088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Faisant partie des réseaux thématiques de la Conférence sur les Écosystèmes des Forêts Denses et Humides d’Afrique Centrale (CEFDHAC), le REFADD, a élaboré une stratégie régionale assortie d’un plan d’action 2018 - 2025.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Dans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 cadre chaque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antenne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pays doit être greffé et mettre en œuvre ce plan d’action selon les réalités endogènes.  En effet, l’Antenne REFADD Congo a assigné 11 objectifs les 3 dernières années après la mise à disposition de la stratégie.</a:t>
            </a:r>
          </a:p>
        </p:txBody>
      </p:sp>
    </p:spTree>
    <p:extLst>
      <p:ext uri="{BB962C8B-B14F-4D97-AF65-F5344CB8AC3E}">
        <p14:creationId xmlns:p14="http://schemas.microsoft.com/office/powerpoint/2010/main" val="4185040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57943"/>
          </a:xfrm>
        </p:spPr>
        <p:txBody>
          <a:bodyPr/>
          <a:lstStyle/>
          <a:p>
            <a:r>
              <a:rPr lang="fr-FR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Suite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6705" y="1750424"/>
            <a:ext cx="8596668" cy="4277876"/>
          </a:xfrm>
        </p:spPr>
        <p:txBody>
          <a:bodyPr>
            <a:normAutofit/>
          </a:bodyPr>
          <a:lstStyle/>
          <a:p>
            <a:pPr algn="just"/>
            <a:r>
              <a:rPr lang="fr-FR" sz="2800" dirty="0"/>
              <a:t>C’est dans cette optique que, l’antenne REFADD Congo qui compte 22 organisations parsemées dans 7 départements va présenter l’essentiel de ses réalisations faites pendant les 3 ans </a:t>
            </a:r>
            <a:r>
              <a:rPr lang="fr-FR" sz="2800" dirty="0" smtClean="0"/>
              <a:t>révolues et </a:t>
            </a:r>
            <a:r>
              <a:rPr lang="fr-FR" sz="2800" dirty="0"/>
              <a:t>selon les axes de la stratégie.   </a:t>
            </a:r>
          </a:p>
          <a:p>
            <a:pPr algn="just"/>
            <a:endParaRPr lang="fr-FR" sz="2800" dirty="0"/>
          </a:p>
          <a:p>
            <a:pPr algn="just"/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965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832426" cy="1320800"/>
          </a:xfrm>
        </p:spPr>
        <p:txBody>
          <a:bodyPr/>
          <a:lstStyle/>
          <a:p>
            <a:pPr algn="ctr"/>
            <a:r>
              <a:rPr lang="fr-FR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	Réalisations</a:t>
            </a:r>
            <a:endParaRPr lang="fr-FR" b="1" dirty="0">
              <a:solidFill>
                <a:srgbClr val="92D05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>
              <a:buClr>
                <a:srgbClr val="90C226"/>
              </a:buClr>
            </a:pPr>
            <a:r>
              <a:rPr lang="fr-FR" sz="28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Axe prioritaire I</a:t>
            </a:r>
            <a:r>
              <a:rPr lang="fr-FR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fr-FR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Promotion de l’intégration effective de l’approche genre dans les politiques et programmes de développement durable au Congo;</a:t>
            </a:r>
          </a:p>
          <a:p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>
              <a:buClr>
                <a:srgbClr val="90C226"/>
              </a:buClr>
            </a:pPr>
            <a:r>
              <a:rPr lang="fr-FR" sz="28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Axe prioritaire II</a:t>
            </a:r>
            <a:r>
              <a:rPr lang="fr-FR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fr-FR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Développement de l’entrepreneuriat et de l’autonomisation des femmes du Congo</a:t>
            </a:r>
          </a:p>
          <a:p>
            <a:r>
              <a:rPr lang="fr-FR" sz="2800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Axe Transversal </a:t>
            </a:r>
            <a:r>
              <a:rPr lang="fr-FR" sz="2800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</a:t>
            </a:r>
            <a:r>
              <a:rPr lang="fr-FR" sz="2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897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70263" y="444137"/>
            <a:ext cx="4048536" cy="2777070"/>
          </a:xfrm>
        </p:spPr>
        <p:txBody>
          <a:bodyPr>
            <a:normAutofit fontScale="90000"/>
          </a:bodyPr>
          <a:lstStyle/>
          <a:p>
            <a:r>
              <a:rPr lang="fr-FR" sz="2500" b="1" u="sng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Axe prioritaire I</a:t>
            </a:r>
            <a:r>
              <a:rPr lang="fr-FR" sz="25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fr-FR" sz="2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fr-FR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2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Promotion de l’intégration effective de l’approche genre dans les politiques et programmes de développement durable au Congo</a:t>
            </a:r>
            <a:br>
              <a:rPr lang="fr-FR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401233" y="1089690"/>
            <a:ext cx="5304469" cy="5023728"/>
          </a:xfrm>
        </p:spPr>
        <p:txBody>
          <a:bodyPr>
            <a:noAutofit/>
          </a:bodyPr>
          <a:lstStyle/>
          <a:p>
            <a:pPr lvl="0">
              <a:buClr>
                <a:srgbClr val="90C226"/>
              </a:buClr>
            </a:pPr>
            <a:endParaRPr lang="fr-FR" sz="2400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Clr>
                <a:srgbClr val="90C226"/>
              </a:buClr>
              <a:buFont typeface="+mj-lt"/>
              <a:buAutoNum type="arabicPeriod"/>
            </a:pPr>
            <a:r>
              <a:rPr lang="fr-FR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des documents qui ont prise en compte le genre Indicateurs</a:t>
            </a:r>
          </a:p>
          <a:p>
            <a:pPr lvl="0">
              <a:buClr>
                <a:srgbClr val="90C226"/>
              </a:buClr>
            </a:pPr>
            <a:endParaRPr lang="fr-FR" sz="24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0C226"/>
              </a:buClr>
            </a:pPr>
            <a:r>
              <a:rPr lang="fr-F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 </a:t>
            </a: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277646 habitants 50,7 pour cent de femmes et 49,3 pour cent d’hommes</a:t>
            </a:r>
          </a:p>
          <a:p>
            <a:pPr lvl="0">
              <a:buClr>
                <a:srgbClr val="90C226"/>
              </a:buClr>
            </a:pP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national de Développement</a:t>
            </a:r>
          </a:p>
          <a:p>
            <a:pPr lvl="0">
              <a:buClr>
                <a:srgbClr val="90C226"/>
              </a:buClr>
            </a:pPr>
            <a:endParaRPr lang="fr-FR" sz="24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0C226"/>
              </a:buClr>
            </a:pPr>
            <a:endParaRPr lang="fr-FR" sz="24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0C226"/>
              </a:buClr>
            </a:pPr>
            <a:endParaRPr lang="fr-FR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160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11574" y="2758689"/>
            <a:ext cx="3854528" cy="2584449"/>
          </a:xfrm>
        </p:spPr>
        <p:txBody>
          <a:bodyPr/>
          <a:lstStyle/>
          <a:p>
            <a:pPr marL="571500" lvl="0" indent="-571500" algn="ctr">
              <a:buClr>
                <a:srgbClr val="90C226"/>
              </a:buClr>
              <a:buFont typeface="+mj-lt"/>
              <a:buAutoNum type="romanUcPeriod"/>
            </a:pPr>
            <a:endParaRPr lang="fr-FR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lvl="0" indent="-571500" algn="ctr">
              <a:buClr>
                <a:srgbClr val="90C226"/>
              </a:buClr>
              <a:buFont typeface="+mj-lt"/>
              <a:buAutoNum type="romanUcPeriod"/>
            </a:pPr>
            <a:endParaRPr lang="fr-FR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lvl="0" indent="-571500" algn="ctr">
              <a:buClr>
                <a:srgbClr val="90C226"/>
              </a:buClr>
              <a:buFont typeface="+mj-lt"/>
              <a:buAutoNum type="romanUcPeriod"/>
            </a:pPr>
            <a:r>
              <a:rPr lang="fr-FR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Activités réalisées</a:t>
            </a:r>
          </a:p>
          <a:p>
            <a:pPr lvl="0">
              <a:buClr>
                <a:srgbClr val="90C226"/>
              </a:buClr>
            </a:pPr>
            <a:r>
              <a:rPr lang="fr-FR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fr-FR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2933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88274" y="1376285"/>
            <a:ext cx="8438606" cy="4303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fr-FR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Documents prenant en compte le genre :</a:t>
            </a:r>
          </a:p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fr-FR" sz="2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constitution congolaise. Art.17 : la parité;</a:t>
            </a:r>
          </a:p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fr-FR" sz="2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Congo: Signataire de la charte sur l’égalité des sexes en 2004 et l’agenda 2063 de l’Union Africaine</a:t>
            </a:r>
          </a:p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fr-FR" sz="2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9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Code de la famille, art. 171 : droit des époux</a:t>
            </a:r>
          </a:p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fr-FR" sz="29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Loi 19-64 du 13 juillet 1994 : protège la jeune fille mineure en grossesse contre l’exclusion à l’école.  </a:t>
            </a:r>
          </a:p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fr-FR" sz="29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Données du RGPH 2014 estime :</a:t>
            </a:r>
          </a:p>
        </p:txBody>
      </p:sp>
    </p:spTree>
    <p:extLst>
      <p:ext uri="{BB962C8B-B14F-4D97-AF65-F5344CB8AC3E}">
        <p14:creationId xmlns:p14="http://schemas.microsoft.com/office/powerpoint/2010/main" val="844101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0343" y="1114632"/>
            <a:ext cx="8321040" cy="362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fr-FR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Politique Forestière de la République du Congo</a:t>
            </a:r>
          </a:p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fr-F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</a:t>
            </a:r>
            <a:r>
              <a:rPr lang="fr-FR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projets du Développement de l’Agriculture commerciale ( BM) ;</a:t>
            </a:r>
          </a:p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fr-F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Projet </a:t>
            </a:r>
            <a:r>
              <a:rPr lang="fr-FR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 Développement de la Pêche </a:t>
            </a:r>
            <a:r>
              <a:rPr lang="fr-F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Continentale</a:t>
            </a:r>
          </a:p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fr-FR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Stratégie nationale REDD+ de la REPUBLIQUE DU CONGO prise en compte de la thématique genre</a:t>
            </a:r>
          </a:p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endParaRPr lang="fr-FR" sz="28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879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5577" y="514924"/>
            <a:ext cx="3996285" cy="2262146"/>
          </a:xfrm>
        </p:spPr>
        <p:txBody>
          <a:bodyPr>
            <a:normAutofit/>
          </a:bodyPr>
          <a:lstStyle/>
          <a:p>
            <a:r>
              <a:rPr lang="fr-FR" sz="2800" b="1" u="sng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Axe prioritaire II</a:t>
            </a:r>
            <a:r>
              <a:rPr lang="fr-FR" sz="28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fr-FR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Développement de l’entrepreneuriat et de l’autonomisation des femmes du Congo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0297" y="514924"/>
            <a:ext cx="5263705" cy="5526437"/>
          </a:xfrm>
        </p:spPr>
        <p:txBody>
          <a:bodyPr/>
          <a:lstStyle/>
          <a:p>
            <a:pPr marL="0" indent="0">
              <a:buNone/>
            </a:pPr>
            <a:r>
              <a:rPr lang="fr-FR" b="1" i="1" dirty="0" smtClean="0"/>
              <a:t>LIKOUALA</a:t>
            </a:r>
            <a:r>
              <a:rPr lang="fr-FR" dirty="0" smtClean="0"/>
              <a:t>:</a:t>
            </a:r>
          </a:p>
          <a:p>
            <a:pPr marL="0" indent="0">
              <a:buNone/>
            </a:pPr>
            <a:r>
              <a:rPr lang="fr-FR" dirty="0" smtClean="0"/>
              <a:t>Promotion de l’entrepreneuriat en milieu autochtone.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5767" y="3456912"/>
            <a:ext cx="3854528" cy="2584449"/>
          </a:xfrm>
        </p:spPr>
        <p:txBody>
          <a:bodyPr/>
          <a:lstStyle/>
          <a:p>
            <a:pPr marL="457200" lvl="0" indent="-457200">
              <a:buClr>
                <a:srgbClr val="90C226"/>
              </a:buClr>
              <a:buFont typeface="+mj-lt"/>
              <a:buAutoNum type="arabicPeriod"/>
            </a:pPr>
            <a:r>
              <a:rPr lang="fr-FR" sz="25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Sensibilisation </a:t>
            </a:r>
            <a:r>
              <a:rPr lang="fr-FR" sz="25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 l’entrepreneuriat féminin par l’approche coopérative</a:t>
            </a:r>
            <a:endParaRPr lang="fr-FR" sz="25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571500" lvl="0" indent="-571500" algn="ctr">
              <a:buClr>
                <a:srgbClr val="90C226"/>
              </a:buClr>
              <a:buFont typeface="+mj-lt"/>
              <a:buAutoNum type="romanUcPeriod"/>
            </a:pPr>
            <a:endParaRPr lang="fr-FR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0C226"/>
              </a:buClr>
            </a:pPr>
            <a:endParaRPr lang="fr-FR" sz="2000" dirty="0">
              <a:solidFill>
                <a:prstClr val="black">
                  <a:lumMod val="50000"/>
                  <a:lumOff val="50000"/>
                </a:prstClr>
              </a:solidFill>
            </a:endParaRPr>
          </a:p>
          <a:p>
            <a:endParaRPr lang="fr-FR" dirty="0"/>
          </a:p>
        </p:txBody>
      </p:sp>
      <p:pic>
        <p:nvPicPr>
          <p:cNvPr id="3074" name="Imag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1970" y="1541495"/>
            <a:ext cx="4820357" cy="239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692" y="3931921"/>
            <a:ext cx="2644914" cy="2499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8073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51209" y="561703"/>
            <a:ext cx="3854528" cy="5878285"/>
          </a:xfrm>
        </p:spPr>
        <p:txBody>
          <a:bodyPr>
            <a:normAutofit fontScale="92500"/>
          </a:bodyPr>
          <a:lstStyle/>
          <a:p>
            <a:pPr lvl="0">
              <a:lnSpc>
                <a:spcPct val="115000"/>
              </a:lnSpc>
              <a:buClr>
                <a:srgbClr val="90C226"/>
              </a:buClr>
            </a:pPr>
            <a:r>
              <a:rPr lang="fr-FR" sz="2400" b="1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LEKOUMOU </a:t>
            </a:r>
            <a:endParaRPr lang="fr-FR" sz="2400" b="1" i="1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Clr>
                <a:srgbClr val="90C226"/>
              </a:buClr>
              <a:buFont typeface="Wingdings 3" charset="2"/>
              <a:buChar char=""/>
            </a:pPr>
            <a:r>
              <a:rPr lang="fr-F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Sensibilisation sur le genre et l’entrepreneuriat.</a:t>
            </a:r>
          </a:p>
          <a:p>
            <a:pPr marL="342900" lvl="0" indent="-342900">
              <a:lnSpc>
                <a:spcPct val="115000"/>
              </a:lnSpc>
              <a:buClr>
                <a:srgbClr val="90C226"/>
              </a:buClr>
              <a:buFont typeface="Wingdings 3" charset="2"/>
              <a:buChar char=""/>
            </a:pP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participants mixtes formés.</a:t>
            </a:r>
            <a:endParaRPr lang="fr-FR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342900" lvl="0" indent="-342900">
              <a:lnSpc>
                <a:spcPct val="115000"/>
              </a:lnSpc>
              <a:buClr>
                <a:srgbClr val="90C226"/>
              </a:buClr>
              <a:buFont typeface="Wingdings 3" charset="2"/>
              <a:buChar char=""/>
            </a:pPr>
            <a:endParaRPr lang="fr-FR" sz="2400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buClr>
                <a:srgbClr val="90C226"/>
              </a:buClr>
            </a:pPr>
            <a:endParaRPr lang="fr-FR" sz="2400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buClr>
                <a:srgbClr val="90C226"/>
              </a:buClr>
            </a:pPr>
            <a:r>
              <a:rPr lang="fr-FR" sz="2400" b="1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POINTE -NOIRE</a:t>
            </a:r>
            <a:endParaRPr lang="fr-FR" sz="2400" b="1" i="1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Clr>
                <a:srgbClr val="90C226"/>
              </a:buClr>
              <a:buFont typeface="Wingdings 3" charset="2"/>
              <a:buChar char=""/>
            </a:pPr>
            <a:r>
              <a:rPr lang="fr-F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92 femmes participantes  ont pris part  aux activités</a:t>
            </a:r>
          </a:p>
          <a:p>
            <a:pPr marL="342900" lvl="0" indent="-342900">
              <a:lnSpc>
                <a:spcPct val="115000"/>
              </a:lnSpc>
              <a:buClr>
                <a:srgbClr val="90C226"/>
              </a:buClr>
              <a:buFont typeface="Wingdings 3" charset="2"/>
              <a:buChar char=""/>
            </a:pPr>
            <a:r>
              <a:rPr lang="fr-F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Groupement de femmes transformatrices de poisson.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9565" y="187134"/>
            <a:ext cx="4662911" cy="2609314"/>
          </a:xfrm>
          <a:prstGeom prst="rect">
            <a:avLst/>
          </a:prstGeom>
        </p:spPr>
      </p:pic>
      <p:pic>
        <p:nvPicPr>
          <p:cNvPr id="14" name="Espace réservé du contenu 1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89565" y="3055042"/>
            <a:ext cx="4513262" cy="3384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4984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005" y="222068"/>
            <a:ext cx="3553964" cy="1638605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fr-FR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Information, sensibilisation </a:t>
            </a:r>
            <a:r>
              <a:rPr lang="fr-FR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 responsabilisation des </a:t>
            </a:r>
            <a:r>
              <a:rPr lang="fr-FR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populations vivant dans et autour de la réserve </a:t>
            </a:r>
            <a:r>
              <a:rPr lang="fr-FR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(dite </a:t>
            </a:r>
            <a:r>
              <a:rPr lang="fr-FR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chasse de la </a:t>
            </a:r>
            <a:r>
              <a:rPr lang="fr-FR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Léfini) sur la gestion des feux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38957" y="222068"/>
            <a:ext cx="4513541" cy="5526437"/>
          </a:xfrm>
        </p:spPr>
        <p:txBody>
          <a:bodyPr/>
          <a:lstStyle/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fr-FR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856" y="4375308"/>
            <a:ext cx="2539872" cy="178545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194" y="4276682"/>
            <a:ext cx="2278980" cy="1884078"/>
          </a:xfrm>
          <a:prstGeom prst="rect">
            <a:avLst/>
          </a:prstGeom>
        </p:spPr>
      </p:pic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745" y="134435"/>
            <a:ext cx="4063498" cy="2119053"/>
          </a:xfrm>
          <a:prstGeom prst="rect">
            <a:avLst/>
          </a:prstGeom>
          <a:noFill/>
        </p:spPr>
      </p:pic>
      <p:pic>
        <p:nvPicPr>
          <p:cNvPr id="8" name="Imag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957" y="2341120"/>
            <a:ext cx="4015286" cy="1708365"/>
          </a:xfrm>
          <a:prstGeom prst="rect">
            <a:avLst/>
          </a:prstGeom>
          <a:noFill/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38" y="1860674"/>
            <a:ext cx="3971521" cy="31424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55437" y="5102174"/>
            <a:ext cx="37644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mission a permis aux populations de participer de manière efficace au processus de gestion responsable des feux</a:t>
            </a:r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5313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326571"/>
            <a:ext cx="4760461" cy="1528355"/>
          </a:xfrm>
        </p:spPr>
        <p:txBody>
          <a:bodyPr>
            <a:normAutofit fontScale="90000"/>
          </a:bodyPr>
          <a:lstStyle/>
          <a:p>
            <a:pPr lvl="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fr-FR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fr-FR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fr-FR" sz="2800" b="1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</a:t>
            </a:r>
            <a:r>
              <a:rPr lang="fr-FR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Formation </a:t>
            </a:r>
            <a:r>
              <a:rPr lang="fr-FR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sur la </a:t>
            </a:r>
            <a:r>
              <a:rPr lang="fr-FR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structuration des </a:t>
            </a:r>
            <a:r>
              <a:rPr lang="fr-FR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organisations </a:t>
            </a:r>
            <a:r>
              <a:rPr lang="fr-FR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transformatrices </a:t>
            </a:r>
            <a:r>
              <a:rPr lang="fr-FR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fr-FR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8570" y="1201784"/>
            <a:ext cx="5883170" cy="4153987"/>
          </a:xfrm>
          <a:prstGeom prst="rect">
            <a:avLst/>
          </a:prstGeo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1708" y="1745103"/>
            <a:ext cx="2917251" cy="2584449"/>
          </a:xfrm>
        </p:spPr>
        <p:txBody>
          <a:bodyPr/>
          <a:lstStyle/>
          <a:p>
            <a:pPr lvl="0">
              <a:lnSpc>
                <a:spcPct val="115000"/>
              </a:lnSpc>
              <a:buClr>
                <a:srgbClr val="90C226"/>
              </a:buClr>
            </a:pPr>
            <a:endParaRPr lang="fr-FR" sz="2400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Clr>
                <a:srgbClr val="90C226"/>
              </a:buClr>
              <a:buFont typeface="Wingdings 3" charset="2"/>
              <a:buChar char=""/>
            </a:pPr>
            <a:r>
              <a:rPr lang="fr-F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 </a:t>
            </a:r>
            <a:r>
              <a:rPr lang="fr-FR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femmes à Sibiti 2019- Rapport </a:t>
            </a:r>
            <a:r>
              <a:rPr lang="fr-FR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disponible</a:t>
            </a:r>
          </a:p>
          <a:p>
            <a:pPr lvl="0">
              <a:lnSpc>
                <a:spcPct val="115000"/>
              </a:lnSpc>
              <a:buClr>
                <a:srgbClr val="90C226"/>
              </a:buClr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061404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3014" y="195307"/>
            <a:ext cx="3854528" cy="639234"/>
          </a:xfrm>
        </p:spPr>
        <p:txBody>
          <a:bodyPr/>
          <a:lstStyle/>
          <a:p>
            <a:pPr algn="ctr"/>
            <a:r>
              <a:rPr lang="fr-FR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BRAZZAVILLE</a:t>
            </a:r>
            <a:endParaRPr lang="fr-FR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1436" y="834541"/>
            <a:ext cx="3986106" cy="4650377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0461" y="922992"/>
            <a:ext cx="4344350" cy="2610300"/>
          </a:xfrm>
          <a:prstGeom prst="rect">
            <a:avLst/>
          </a:prstGeom>
        </p:spPr>
      </p:pic>
      <p:pic>
        <p:nvPicPr>
          <p:cNvPr id="6" name="Image 5" descr="C:\Users\Eymard\AppData\Local\Microsoft\Windows\INetCache\Content.Word\IMG_20210521_170352_751.jpg"/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461" y="3533293"/>
            <a:ext cx="4344350" cy="2684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 descr="C:\Users\Eymard\AppData\Local\Microsoft\Windows\INetCache\Content.Word\IMG_20210521_144228_486.jpg"/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36" y="1679501"/>
            <a:ext cx="3068822" cy="39897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29473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9006" y="514923"/>
            <a:ext cx="4322856" cy="3469247"/>
          </a:xfrm>
        </p:spPr>
        <p:txBody>
          <a:bodyPr>
            <a:noAutofit/>
          </a:bodyPr>
          <a:lstStyle/>
          <a:p>
            <a:r>
              <a:rPr lang="fr-FR" sz="2800" u="sng" dirty="0">
                <a:solidFill>
                  <a:srgbClr val="92D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Axe Transversal IV</a:t>
            </a:r>
            <a:r>
              <a:rPr lang="fr-FR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consolidation de l’engagement du REFADD dans la promotion et la défense des intérêts des femmes du Congo en vue de leur participation dans les actions de développement </a:t>
            </a:r>
            <a:r>
              <a:rPr lang="fr-FR" sz="2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durable</a:t>
            </a:r>
            <a:endParaRPr lang="fr-FR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Résultat obtenus:</a:t>
            </a:r>
          </a:p>
          <a:p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Obtention de la promesse de la participation du REFADD aux activités d’évaluation de la politique genre nationale et à l’élaboration d’un nouveau plan d’action au Congo;</a:t>
            </a:r>
          </a:p>
          <a:p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Obtention de l’accord de partenariat entre le REFADD et  l’Agence d’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Exécution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du DGM (mécanisme de fonds spécial dédié aux Peuples Autochtones et Communautés Locales);</a:t>
            </a:r>
          </a:p>
          <a:p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Mise à disposition de l’expertise du REFADD à </a:t>
            </a:r>
            <a:r>
              <a:rPr lang="fr-F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l’Agence d’  </a:t>
            </a:r>
            <a:r>
              <a:rPr lang="fr-F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Exécution </a:t>
            </a:r>
            <a:r>
              <a:rPr lang="fr-FR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 projet DGM Congo.</a:t>
            </a:r>
          </a:p>
          <a:p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9006" y="3984170"/>
            <a:ext cx="3854528" cy="2584449"/>
          </a:xfrm>
        </p:spPr>
        <p:txBody>
          <a:bodyPr>
            <a:normAutofit/>
          </a:bodyPr>
          <a:lstStyle/>
          <a:p>
            <a:pPr lvl="0" algn="ctr">
              <a:buClr>
                <a:srgbClr val="90C226"/>
              </a:buClr>
            </a:pPr>
            <a:endParaRPr lang="fr-FR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lvl="0" indent="-571500" algn="ctr">
              <a:buClr>
                <a:srgbClr val="90C226"/>
              </a:buClr>
              <a:buFont typeface="+mj-lt"/>
              <a:buAutoNum type="romanUcPeriod"/>
            </a:pPr>
            <a:r>
              <a:rPr lang="fr-FR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Réalisation des entretiens sur la prise en compte du genre </a:t>
            </a:r>
            <a:endParaRPr lang="fr-FR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088220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>
              <a:spcBef>
                <a:spcPts val="1000"/>
              </a:spcBef>
            </a:pPr>
            <a:r>
              <a:rPr lang="fr-FR" sz="3200" b="1" dirty="0">
                <a:ea typeface="+mn-ea"/>
                <a:cs typeface="+mn-cs"/>
              </a:rPr>
              <a:t>II. Difficultés rencontrées</a:t>
            </a:r>
            <a:r>
              <a:rPr lang="fr-FR" sz="3200" b="1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fr-FR" sz="3200" b="1" dirty="0">
                <a:solidFill>
                  <a:prstClr val="black"/>
                </a:solidFill>
                <a:ea typeface="+mn-ea"/>
                <a:cs typeface="+mn-cs"/>
              </a:rPr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15000"/>
              </a:lnSpc>
            </a:pPr>
            <a:r>
              <a:rPr lang="fr-F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Insuffisance de </a:t>
            </a: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financements et de logistique </a:t>
            </a:r>
            <a:r>
              <a:rPr lang="fr-F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appropriées </a:t>
            </a: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pour la </a:t>
            </a:r>
            <a:r>
              <a:rPr lang="fr-F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sensibilisation et formation;</a:t>
            </a:r>
          </a:p>
          <a:p>
            <a:pPr algn="just">
              <a:lnSpc>
                <a:spcPct val="115000"/>
              </a:lnSpc>
            </a:pPr>
            <a:r>
              <a:rPr lang="fr-F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Faible  </a:t>
            </a: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réalisation des </a:t>
            </a:r>
            <a:r>
              <a:rPr lang="fr-F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activités en 2020 suite à la situation sanitaire actuelle;</a:t>
            </a:r>
          </a:p>
          <a:p>
            <a:pPr algn="just">
              <a:lnSpc>
                <a:spcPct val="115000"/>
              </a:lnSpc>
            </a:pPr>
            <a:r>
              <a:rPr lang="fr-F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Faible maîtrise des outils de </a:t>
            </a:r>
            <a:r>
              <a:rPr lang="fr-F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communications.</a:t>
            </a:r>
            <a:endParaRPr lang="fr-FR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endParaRPr lang="fr-FR" sz="2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468106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>
              <a:spcBef>
                <a:spcPts val="1000"/>
              </a:spcBef>
            </a:pPr>
            <a:r>
              <a:rPr lang="fr-FR" sz="3200" b="1" dirty="0">
                <a:ea typeface="+mn-ea"/>
                <a:cs typeface="+mn-cs"/>
              </a:rPr>
              <a:t>III. Approches de solutions</a:t>
            </a:r>
            <a:r>
              <a:rPr lang="fr-FR" sz="3200" b="1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fr-FR" sz="3200" b="1" dirty="0">
                <a:solidFill>
                  <a:prstClr val="black"/>
                </a:solidFill>
                <a:ea typeface="+mn-ea"/>
                <a:cs typeface="+mn-cs"/>
              </a:rPr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Créer et développer des partenariats objectifs;</a:t>
            </a:r>
          </a:p>
          <a:p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Organiser des formations sur les outils de communication;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0C226"/>
              </a:buClr>
            </a:pPr>
            <a:r>
              <a:rPr lang="fr-F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Adapter l’agenda 2021-2022 de sorte à maximiser les réalisations des activités;</a:t>
            </a:r>
            <a:endParaRPr lang="fr-FR" sz="28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0C226"/>
              </a:buClr>
            </a:pPr>
            <a:r>
              <a:rPr lang="fr-FR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Développer des stratégies de mobilisation de </a:t>
            </a:r>
            <a:r>
              <a:rPr lang="fr-FR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financements.</a:t>
            </a:r>
            <a:endParaRPr lang="fr-FR" sz="28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3334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Perspectives 2021-2022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6705" y="1429069"/>
            <a:ext cx="8596668" cy="3880773"/>
          </a:xfrm>
        </p:spPr>
        <p:txBody>
          <a:bodyPr>
            <a:normAutofit lnSpcReduction="10000"/>
          </a:bodyPr>
          <a:lstStyle/>
          <a:p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Maximiser la promotion de  l’ entreprenariat  coopérative en milieu rurale ; </a:t>
            </a:r>
          </a:p>
          <a:p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Sensibiliser et former les jeunes et les femmes en milieu rurales sur l’entrepreneuriat coopératives;</a:t>
            </a:r>
          </a:p>
          <a:p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Renforcer les capacités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accompagner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 coopératives existantes;</a:t>
            </a:r>
          </a:p>
          <a:p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Renforcer les capacités des membres du REFADD sur des outils de commutations ;</a:t>
            </a:r>
          </a:p>
          <a:p>
            <a:pPr marL="0" indent="0">
              <a:buNone/>
            </a:pPr>
            <a:endParaRPr lang="fr-FR" dirty="0" smtClean="0"/>
          </a:p>
          <a:p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9232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3200" b="1" dirty="0">
                <a:ea typeface="+mn-ea"/>
                <a:cs typeface="+mn-cs"/>
              </a:rPr>
              <a:t>Conclusion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r-FR" sz="2400" dirty="0" smtClean="0"/>
              <a:t>Bien que difficile, cette aventure est exaltante dans la mesure ou, les bénéficiaires commencent à se rendre compte de l’importance de la sensibilisation, l’information  et la formation. Toutefois , ils mettent l’accent sur le financement de leurs activités alternatives sans lesquels,</a:t>
            </a:r>
            <a:r>
              <a:rPr lang="fr-FR" sz="2400" dirty="0" smtClean="0"/>
              <a:t> </a:t>
            </a:r>
            <a:r>
              <a:rPr lang="fr-FR" sz="2400" dirty="0" smtClean="0"/>
              <a:t>ne motivent pas les femmes. 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3252900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2831" y="3013166"/>
            <a:ext cx="8596668" cy="1320800"/>
          </a:xfrm>
        </p:spPr>
        <p:txBody>
          <a:bodyPr/>
          <a:lstStyle/>
          <a:p>
            <a:pPr algn="ctr"/>
            <a:r>
              <a:rPr lang="fr-FR" dirty="0" smtClean="0"/>
              <a:t>Merci pour votre attention!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836053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693</TotalTime>
  <Words>870</Words>
  <Application>Microsoft Office PowerPoint</Application>
  <PresentationFormat>Grand écran</PresentationFormat>
  <Paragraphs>93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Calibri</vt:lpstr>
      <vt:lpstr>Times New Roman</vt:lpstr>
      <vt:lpstr>Trebuchet MS</vt:lpstr>
      <vt:lpstr>Wingdings 3</vt:lpstr>
      <vt:lpstr>Facette</vt:lpstr>
      <vt:lpstr>Présentation PowerPoint</vt:lpstr>
      <vt:lpstr>Présentation de Quelques Initiatives   Réalisées au Congo </vt:lpstr>
      <vt:lpstr>PLAN</vt:lpstr>
      <vt:lpstr>Introduction</vt:lpstr>
      <vt:lpstr>suite</vt:lpstr>
      <vt:lpstr>Suite </vt:lpstr>
      <vt:lpstr>I. Réalisations</vt:lpstr>
      <vt:lpstr>Axe prioritaire I :   Promotion de l’intégration effective de l’approche genre dans les politiques et programmes de développement durable au Congo </vt:lpstr>
      <vt:lpstr>Présentation PowerPoint</vt:lpstr>
      <vt:lpstr>Présentation PowerPoint</vt:lpstr>
      <vt:lpstr>Axe prioritaire II : Développement de l’entrepreneuriat et de l’autonomisation des femmes du Congo</vt:lpstr>
      <vt:lpstr>Présentation PowerPoint</vt:lpstr>
      <vt:lpstr>Information, sensibilisation  et responsabilisation des populations vivant dans et autour de la réserve (dite de chasse de la Léfini) sur la gestion des feux</vt:lpstr>
      <vt:lpstr> 2. Formation sur la structuration des organisations transformatrices  </vt:lpstr>
      <vt:lpstr>BRAZZAVILLE</vt:lpstr>
      <vt:lpstr>Axe Transversal IV: consolidation de l’engagement du REFADD dans la promotion et la défense des intérêts des femmes du Congo en vue de leur participation dans les actions de développement durable</vt:lpstr>
      <vt:lpstr>II. Difficultés rencontrées </vt:lpstr>
      <vt:lpstr>III. Approches de solutions </vt:lpstr>
      <vt:lpstr>Perspectives 2021-2022</vt:lpstr>
      <vt:lpstr>Conclusion</vt:lpstr>
      <vt:lpstr>Merci pour votre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Monique Yigbedek</dc:creator>
  <cp:lastModifiedBy>HP</cp:lastModifiedBy>
  <cp:revision>68</cp:revision>
  <dcterms:created xsi:type="dcterms:W3CDTF">2018-07-30T19:28:29Z</dcterms:created>
  <dcterms:modified xsi:type="dcterms:W3CDTF">2021-06-21T13:43:05Z</dcterms:modified>
</cp:coreProperties>
</file>