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7"/>
  </p:notesMasterIdLst>
  <p:sldIdLst>
    <p:sldId id="265" r:id="rId2"/>
    <p:sldId id="266" r:id="rId3"/>
    <p:sldId id="267" r:id="rId4"/>
    <p:sldId id="268" r:id="rId5"/>
    <p:sldId id="269" r:id="rId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B9BD5"/>
    <a:srgbClr val="FF0000"/>
    <a:srgbClr val="A9D18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1" d="100"/>
          <a:sy n="71" d="100"/>
        </p:scale>
        <p:origin x="134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EFD371F-EB05-4017-AFE4-BCE7E77603C2}" type="datetimeFigureOut">
              <a:rPr lang="fr-FR" smtClean="0"/>
              <a:t>21/06/2021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C25FF41-0ED9-46A5-9EB8-369D728E42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557020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F94C5A-9089-4013-84F8-23C1B326E174}" type="slidenum">
              <a:rPr lang="fr-FR" smtClean="0">
                <a:solidFill>
                  <a:prstClr val="black"/>
                </a:solidFill>
              </a:rPr>
              <a:pPr/>
              <a:t>1</a:t>
            </a:fld>
            <a:endParaRPr lang="fr-F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83690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white">
          <a:xfrm>
            <a:off x="0" y="5971032"/>
            <a:ext cx="12192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-12192" y="6053328"/>
            <a:ext cx="2999232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145536" y="6044184"/>
            <a:ext cx="90464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Titre 7"/>
          <p:cNvSpPr>
            <a:spLocks noGrp="1"/>
          </p:cNvSpPr>
          <p:nvPr>
            <p:ph type="ctrTitle"/>
          </p:nvPr>
        </p:nvSpPr>
        <p:spPr>
          <a:xfrm>
            <a:off x="3149600" y="4038600"/>
            <a:ext cx="8636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9" name="Sous-titre 8"/>
          <p:cNvSpPr>
            <a:spLocks noGrp="1"/>
          </p:cNvSpPr>
          <p:nvPr>
            <p:ph type="subTitle" idx="1"/>
          </p:nvPr>
        </p:nvSpPr>
        <p:spPr>
          <a:xfrm>
            <a:off x="3149600" y="6050037"/>
            <a:ext cx="89408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fr-FR" smtClean="0"/>
              <a:t>Cliquez pour modifier le style des sous-titres du masque</a:t>
            </a:r>
            <a:endParaRPr kumimoji="0" lang="en-US"/>
          </a:p>
        </p:txBody>
      </p:sp>
      <p:sp>
        <p:nvSpPr>
          <p:cNvPr id="28" name="Espace réservé de la date 27"/>
          <p:cNvSpPr>
            <a:spLocks noGrp="1"/>
          </p:cNvSpPr>
          <p:nvPr>
            <p:ph type="dt" sz="half" idx="10"/>
          </p:nvPr>
        </p:nvSpPr>
        <p:spPr>
          <a:xfrm>
            <a:off x="101600" y="6068699"/>
            <a:ext cx="27432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endParaRPr lang="fr-FR"/>
          </a:p>
        </p:txBody>
      </p:sp>
      <p:sp>
        <p:nvSpPr>
          <p:cNvPr id="17" name="Espace réservé du pied de page 16"/>
          <p:cNvSpPr>
            <a:spLocks noGrp="1"/>
          </p:cNvSpPr>
          <p:nvPr>
            <p:ph type="ftr" sz="quarter" idx="11"/>
          </p:nvPr>
        </p:nvSpPr>
        <p:spPr>
          <a:xfrm>
            <a:off x="2780524" y="236539"/>
            <a:ext cx="78232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r>
              <a:rPr lang="fr-FR" smtClean="0">
                <a:solidFill>
                  <a:srgbClr val="D6ECFF"/>
                </a:solidFill>
              </a:rPr>
              <a:t>COMIFAC - GIZ - CMR</a:t>
            </a:r>
            <a:endParaRPr lang="fr-FR">
              <a:solidFill>
                <a:srgbClr val="D6ECFF"/>
              </a:solidFill>
            </a:endParaRPr>
          </a:p>
        </p:txBody>
      </p:sp>
      <p:sp>
        <p:nvSpPr>
          <p:cNvPr id="29" name="Espace réservé du numéro de diapositive 28"/>
          <p:cNvSpPr>
            <a:spLocks noGrp="1"/>
          </p:cNvSpPr>
          <p:nvPr>
            <p:ph type="sldNum" sz="quarter" idx="12"/>
          </p:nvPr>
        </p:nvSpPr>
        <p:spPr>
          <a:xfrm>
            <a:off x="10668000" y="228600"/>
            <a:ext cx="11176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99D1EA0-7933-4791-8936-B489DCCF827F}" type="slidenum">
              <a:rPr lang="fr-FR" smtClean="0">
                <a:solidFill>
                  <a:srgbClr val="D6ECFF"/>
                </a:solidFill>
              </a:rPr>
              <a:pPr/>
              <a:t>‹N°›</a:t>
            </a:fld>
            <a:endParaRPr lang="fr-FR">
              <a:solidFill>
                <a:srgbClr val="D6EC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948004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6864" y="228600"/>
            <a:ext cx="10871200" cy="990600"/>
          </a:xfrm>
        </p:spPr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FR">
              <a:solidFill>
                <a:srgbClr val="8D9BAF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>
                <a:solidFill>
                  <a:srgbClr val="8D9BAF"/>
                </a:solidFill>
              </a:rPr>
              <a:t>COMIFAC - GIZ - CMR</a:t>
            </a:r>
            <a:endParaRPr lang="fr-FR">
              <a:solidFill>
                <a:srgbClr val="8D9BAF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E932171F-7284-4FC0-885E-A939B7B342ED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8" name="Espace réservé du contenu 7"/>
          <p:cNvSpPr>
            <a:spLocks noGrp="1"/>
          </p:cNvSpPr>
          <p:nvPr>
            <p:ph sz="quarter" idx="1"/>
          </p:nvPr>
        </p:nvSpPr>
        <p:spPr>
          <a:xfrm>
            <a:off x="816864" y="1600200"/>
            <a:ext cx="10871200" cy="4495800"/>
          </a:xfrm>
        </p:spPr>
        <p:txBody>
          <a:bodyPr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5014631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1828801" y="2743200"/>
            <a:ext cx="9497484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7" name="Rectangle 6"/>
          <p:cNvSpPr/>
          <p:nvPr/>
        </p:nvSpPr>
        <p:spPr bwMode="white">
          <a:xfrm>
            <a:off x="0" y="1524000"/>
            <a:ext cx="12192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1600200"/>
            <a:ext cx="17272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828800" y="1600200"/>
            <a:ext cx="103632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828800" y="1600200"/>
            <a:ext cx="1016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12" name="Espace réservé de la date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FR">
              <a:solidFill>
                <a:srgbClr val="8D9BAF"/>
              </a:solidFill>
            </a:endParaRPr>
          </a:p>
        </p:txBody>
      </p:sp>
      <p:sp>
        <p:nvSpPr>
          <p:cNvPr id="13" name="Espace réservé du numéro de diapositive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7272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310C9A9B-C086-49D2-8C90-17E82A116AAC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fr-FR" smtClean="0">
                <a:solidFill>
                  <a:srgbClr val="8D9BAF"/>
                </a:solidFill>
              </a:rPr>
              <a:t>COMIFAC - GIZ - CMR</a:t>
            </a:r>
            <a:endParaRPr lang="fr-FR">
              <a:solidFill>
                <a:srgbClr val="8D9BA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804409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9" name="Espace réservé du contenu 8"/>
          <p:cNvSpPr>
            <a:spLocks noGrp="1"/>
          </p:cNvSpPr>
          <p:nvPr>
            <p:ph sz="quarter" idx="1"/>
          </p:nvPr>
        </p:nvSpPr>
        <p:spPr>
          <a:xfrm>
            <a:off x="812800" y="1589567"/>
            <a:ext cx="5181600" cy="4572000"/>
          </a:xfrm>
        </p:spPr>
        <p:txBody>
          <a:bodyPr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2"/>
          </p:nvPr>
        </p:nvSpPr>
        <p:spPr>
          <a:xfrm>
            <a:off x="6459868" y="1589567"/>
            <a:ext cx="5181600" cy="4572000"/>
          </a:xfrm>
        </p:spPr>
        <p:txBody>
          <a:bodyPr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endParaRPr lang="fr-FR">
              <a:solidFill>
                <a:srgbClr val="8D9BAF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71A2F293-2047-43E7-B27A-A3614BA2F2A9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12" name="Espace réservé du pied de page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r>
              <a:rPr lang="fr-FR" smtClean="0">
                <a:solidFill>
                  <a:srgbClr val="8D9BAF"/>
                </a:solidFill>
              </a:rPr>
              <a:t>COMIFAC - GIZ - CMR</a:t>
            </a:r>
            <a:endParaRPr lang="fr-FR">
              <a:solidFill>
                <a:srgbClr val="8D9BA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43462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11200" y="273050"/>
            <a:ext cx="108712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2"/>
          </p:nvPr>
        </p:nvSpPr>
        <p:spPr>
          <a:xfrm>
            <a:off x="812800" y="2438400"/>
            <a:ext cx="5181600" cy="3581400"/>
          </a:xfrm>
        </p:spPr>
        <p:txBody>
          <a:bodyPr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13" name="Espace réservé du contenu 12"/>
          <p:cNvSpPr>
            <a:spLocks noGrp="1"/>
          </p:cNvSpPr>
          <p:nvPr>
            <p:ph sz="quarter" idx="4"/>
          </p:nvPr>
        </p:nvSpPr>
        <p:spPr>
          <a:xfrm>
            <a:off x="6400800" y="2438400"/>
            <a:ext cx="5181600" cy="3581400"/>
          </a:xfrm>
        </p:spPr>
        <p:txBody>
          <a:bodyPr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10" name="Espace réservé de la date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endParaRPr lang="fr-FR">
              <a:solidFill>
                <a:srgbClr val="8D9BAF"/>
              </a:solidFill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83BC328A-7327-4014-8DFA-80AA57DA7FFA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r>
              <a:rPr lang="fr-FR" smtClean="0">
                <a:solidFill>
                  <a:srgbClr val="8D9BAF"/>
                </a:solidFill>
              </a:rPr>
              <a:t>COMIFAC - GIZ - CMR</a:t>
            </a:r>
            <a:endParaRPr lang="fr-FR">
              <a:solidFill>
                <a:srgbClr val="8D9BAF"/>
              </a:solidFill>
            </a:endParaRPr>
          </a:p>
        </p:txBody>
      </p:sp>
      <p:sp>
        <p:nvSpPr>
          <p:cNvPr id="16" name="Espace réservé du texte 15"/>
          <p:cNvSpPr>
            <a:spLocks noGrp="1"/>
          </p:cNvSpPr>
          <p:nvPr>
            <p:ph type="body" sz="quarter" idx="1"/>
          </p:nvPr>
        </p:nvSpPr>
        <p:spPr>
          <a:xfrm>
            <a:off x="812800" y="1752600"/>
            <a:ext cx="51816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15" name="Espace réservé du texte 14"/>
          <p:cNvSpPr>
            <a:spLocks noGrp="1"/>
          </p:cNvSpPr>
          <p:nvPr>
            <p:ph type="body" sz="quarter" idx="3"/>
          </p:nvPr>
        </p:nvSpPr>
        <p:spPr>
          <a:xfrm>
            <a:off x="6400800" y="1752600"/>
            <a:ext cx="51816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17003813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FR">
              <a:solidFill>
                <a:srgbClr val="8D9BAF"/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>
                <a:solidFill>
                  <a:srgbClr val="8D9BAF"/>
                </a:solidFill>
              </a:rPr>
              <a:t>COMIFAC - GIZ - CMR</a:t>
            </a:r>
            <a:endParaRPr lang="fr-FR">
              <a:solidFill>
                <a:srgbClr val="8D9BAF"/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451AC9A-C02A-4E4A-A383-BA7B2BA5362B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12918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FR">
              <a:solidFill>
                <a:srgbClr val="8D9BAF"/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>
                <a:solidFill>
                  <a:srgbClr val="8D9BAF"/>
                </a:solidFill>
              </a:rPr>
              <a:t>COMIFAC - GIZ - CMR</a:t>
            </a:r>
            <a:endParaRPr lang="fr-FR">
              <a:solidFill>
                <a:srgbClr val="8D9BAF"/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711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D5EE5ED-6F16-4A16-8BAD-161C60FC0D37}" type="slidenum">
              <a:rPr lang="fr-FR" smtClean="0">
                <a:solidFill>
                  <a:srgbClr val="8D9BAF"/>
                </a:solidFill>
              </a:rPr>
              <a:pPr/>
              <a:t>‹N°›</a:t>
            </a:fld>
            <a:endParaRPr lang="fr-FR">
              <a:solidFill>
                <a:srgbClr val="8D9BA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6746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2800" y="273050"/>
            <a:ext cx="107696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FR">
              <a:solidFill>
                <a:srgbClr val="8D9BAF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>
                <a:solidFill>
                  <a:srgbClr val="8D9BAF"/>
                </a:solidFill>
              </a:rPr>
              <a:t>COMIFAC - GIZ - CMR</a:t>
            </a:r>
            <a:endParaRPr lang="fr-FR">
              <a:solidFill>
                <a:srgbClr val="8D9BAF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E036CD49-A7B4-44A2-9305-A575E18D9B78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2"/>
          </p:nvPr>
        </p:nvSpPr>
        <p:spPr>
          <a:xfrm>
            <a:off x="812800" y="1752600"/>
            <a:ext cx="21336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9" name="Espace réservé du contenu 8"/>
          <p:cNvSpPr>
            <a:spLocks noGrp="1"/>
          </p:cNvSpPr>
          <p:nvPr>
            <p:ph sz="quarter" idx="1"/>
          </p:nvPr>
        </p:nvSpPr>
        <p:spPr>
          <a:xfrm>
            <a:off x="3149600" y="1752600"/>
            <a:ext cx="8534400" cy="4419600"/>
          </a:xfrm>
        </p:spPr>
        <p:txBody>
          <a:bodyPr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3615605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133600" y="5486400"/>
            <a:ext cx="97536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8" name="Rectangle 7"/>
          <p:cNvSpPr/>
          <p:nvPr/>
        </p:nvSpPr>
        <p:spPr bwMode="white">
          <a:xfrm>
            <a:off x="-12192" y="4572000"/>
            <a:ext cx="12192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-12192" y="4663440"/>
            <a:ext cx="195072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060448" y="4654296"/>
            <a:ext cx="10131552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133600" y="4648200"/>
            <a:ext cx="97536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11" name="Rectangle 10"/>
          <p:cNvSpPr/>
          <p:nvPr/>
        </p:nvSpPr>
        <p:spPr bwMode="white">
          <a:xfrm>
            <a:off x="1930400" y="0"/>
            <a:ext cx="134112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Espace réservé de la date 11"/>
          <p:cNvSpPr>
            <a:spLocks noGrp="1"/>
          </p:cNvSpPr>
          <p:nvPr>
            <p:ph type="dt" sz="half" idx="10"/>
          </p:nvPr>
        </p:nvSpPr>
        <p:spPr>
          <a:xfrm>
            <a:off x="8331200" y="6248401"/>
            <a:ext cx="3556000" cy="365125"/>
          </a:xfrm>
        </p:spPr>
        <p:txBody>
          <a:bodyPr rtlCol="0"/>
          <a:lstStyle/>
          <a:p>
            <a:endParaRPr lang="fr-FR">
              <a:solidFill>
                <a:srgbClr val="8D9BAF"/>
              </a:solidFill>
            </a:endParaRPr>
          </a:p>
        </p:txBody>
      </p:sp>
      <p:sp>
        <p:nvSpPr>
          <p:cNvPr id="13" name="Espace réservé du numéro de diapositive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9304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9FA48B07-2C00-4486-BEBD-F4FC2B66C786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2"/>
          </p:nvPr>
        </p:nvSpPr>
        <p:spPr>
          <a:xfrm>
            <a:off x="2133600" y="6248207"/>
            <a:ext cx="6096000" cy="365125"/>
          </a:xfrm>
        </p:spPr>
        <p:txBody>
          <a:bodyPr rtlCol="0"/>
          <a:lstStyle/>
          <a:p>
            <a:r>
              <a:rPr lang="fr-FR" smtClean="0">
                <a:solidFill>
                  <a:srgbClr val="8D9BAF"/>
                </a:solidFill>
              </a:rPr>
              <a:t>COMIFAC - GIZ - CMR</a:t>
            </a:r>
            <a:endParaRPr lang="fr-FR">
              <a:solidFill>
                <a:srgbClr val="8D9BAF"/>
              </a:solidFill>
            </a:endParaRP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80768" y="0"/>
            <a:ext cx="10111232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fr-FR" smtClean="0"/>
              <a:t>Cliquez sur l'icône pour ajouter une image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400529144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FR">
              <a:solidFill>
                <a:srgbClr val="8D9BAF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>
                <a:solidFill>
                  <a:srgbClr val="8D9BAF"/>
                </a:solidFill>
              </a:rPr>
              <a:t>COMIFAC - GIZ - CMR</a:t>
            </a:r>
            <a:endParaRPr lang="fr-FR">
              <a:solidFill>
                <a:srgbClr val="8D9BAF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389AD-836D-4F23-BDF5-BA43F0655F4F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96556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37600" y="609601"/>
            <a:ext cx="2743200" cy="5516563"/>
          </a:xfrm>
        </p:spPr>
        <p:txBody>
          <a:bodyPr vert="eaVert"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09600" y="609600"/>
            <a:ext cx="7416800" cy="5516564"/>
          </a:xfrm>
        </p:spPr>
        <p:txBody>
          <a:bodyPr vert="eaVert"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737600" y="6248403"/>
            <a:ext cx="2946400" cy="365125"/>
          </a:xfrm>
        </p:spPr>
        <p:txBody>
          <a:bodyPr/>
          <a:lstStyle/>
          <a:p>
            <a:endParaRPr lang="fr-FR">
              <a:solidFill>
                <a:srgbClr val="8D9BAF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609602" y="6248208"/>
            <a:ext cx="7431311" cy="365125"/>
          </a:xfrm>
        </p:spPr>
        <p:txBody>
          <a:bodyPr/>
          <a:lstStyle/>
          <a:p>
            <a:r>
              <a:rPr lang="fr-FR" smtClean="0">
                <a:solidFill>
                  <a:srgbClr val="8D9BAF"/>
                </a:solidFill>
              </a:rPr>
              <a:t>COMIFAC - GIZ - CMR</a:t>
            </a:r>
            <a:endParaRPr lang="fr-FR">
              <a:solidFill>
                <a:srgbClr val="8D9BAF"/>
              </a:solidFill>
            </a:endParaRPr>
          </a:p>
        </p:txBody>
      </p:sp>
      <p:sp>
        <p:nvSpPr>
          <p:cNvPr id="7" name="Rectangle 6"/>
          <p:cNvSpPr/>
          <p:nvPr/>
        </p:nvSpPr>
        <p:spPr bwMode="white">
          <a:xfrm>
            <a:off x="8128424" y="0"/>
            <a:ext cx="42672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189384" y="609600"/>
            <a:ext cx="3048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8189384" y="0"/>
            <a:ext cx="3048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 rot="5400000">
            <a:off x="8075084" y="103716"/>
            <a:ext cx="533400" cy="325968"/>
          </a:xfrm>
        </p:spPr>
        <p:txBody>
          <a:bodyPr/>
          <a:lstStyle/>
          <a:p>
            <a:fld id="{6C53F5AB-92D1-463C-88E1-245CF573B548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21485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Espace réservé du titre 21"/>
          <p:cNvSpPr>
            <a:spLocks noGrp="1"/>
          </p:cNvSpPr>
          <p:nvPr>
            <p:ph type="title"/>
          </p:nvPr>
        </p:nvSpPr>
        <p:spPr>
          <a:xfrm>
            <a:off x="812800" y="228600"/>
            <a:ext cx="108712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13" name="Espace réservé du texte 12"/>
          <p:cNvSpPr>
            <a:spLocks noGrp="1"/>
          </p:cNvSpPr>
          <p:nvPr>
            <p:ph type="body" idx="1"/>
          </p:nvPr>
        </p:nvSpPr>
        <p:spPr>
          <a:xfrm>
            <a:off x="816864" y="1600200"/>
            <a:ext cx="108712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  <a:p>
            <a:pPr lvl="1" eaLnBrk="1" latinLnBrk="0" hangingPunct="1"/>
            <a:r>
              <a:rPr kumimoji="0" lang="fr-FR" smtClean="0"/>
              <a:t>Deuxième niveau</a:t>
            </a:r>
          </a:p>
          <a:p>
            <a:pPr lvl="2" eaLnBrk="1" latinLnBrk="0" hangingPunct="1"/>
            <a:r>
              <a:rPr kumimoji="0" lang="fr-FR" smtClean="0"/>
              <a:t>Troisième niveau</a:t>
            </a:r>
          </a:p>
          <a:p>
            <a:pPr lvl="3" eaLnBrk="1" latinLnBrk="0" hangingPunct="1"/>
            <a:r>
              <a:rPr kumimoji="0" lang="fr-FR" smtClean="0"/>
              <a:t>Quatrième niveau</a:t>
            </a:r>
          </a:p>
          <a:p>
            <a:pPr lvl="4" eaLnBrk="1" latinLnBrk="0" hangingPunct="1"/>
            <a:r>
              <a:rPr kumimoji="0" lang="fr-FR" smtClean="0"/>
              <a:t>Cinquième niveau</a:t>
            </a:r>
            <a:endParaRPr kumimoji="0" lang="en-US"/>
          </a:p>
        </p:txBody>
      </p:sp>
      <p:sp>
        <p:nvSpPr>
          <p:cNvPr id="14" name="Espace réservé de la date 13"/>
          <p:cNvSpPr>
            <a:spLocks noGrp="1"/>
          </p:cNvSpPr>
          <p:nvPr>
            <p:ph type="dt" sz="half" idx="2"/>
          </p:nvPr>
        </p:nvSpPr>
        <p:spPr>
          <a:xfrm>
            <a:off x="8128000" y="6248401"/>
            <a:ext cx="3556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>
              <a:solidFill>
                <a:srgbClr val="8D9BAF"/>
              </a:solidFill>
              <a:latin typeface="Arial" pitchFamily="34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3"/>
          </p:nvPr>
        </p:nvSpPr>
        <p:spPr>
          <a:xfrm>
            <a:off x="812801" y="6248207"/>
            <a:ext cx="7228111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fr-FR" smtClean="0">
                <a:solidFill>
                  <a:srgbClr val="8D9BAF"/>
                </a:solidFill>
                <a:latin typeface="Arial" pitchFamily="34" charset="0"/>
              </a:rPr>
              <a:t>COMIFAC - GIZ - CMR</a:t>
            </a:r>
            <a:endParaRPr lang="fr-FR">
              <a:solidFill>
                <a:srgbClr val="8D9BAF"/>
              </a:solidFill>
              <a:latin typeface="Arial" pitchFamily="34" charset="0"/>
            </a:endParaRPr>
          </a:p>
        </p:txBody>
      </p:sp>
      <p:sp>
        <p:nvSpPr>
          <p:cNvPr id="7" name="Rectangle 6"/>
          <p:cNvSpPr/>
          <p:nvPr/>
        </p:nvSpPr>
        <p:spPr bwMode="white">
          <a:xfrm>
            <a:off x="0" y="1234440"/>
            <a:ext cx="12192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1280160"/>
            <a:ext cx="7112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787400" y="1280160"/>
            <a:ext cx="1140460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3" name="Espace réservé du numéro de diapositive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7112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E9CF16E-A3C8-46A3-BEFF-06866760C80E}" type="slidenum">
              <a:rPr lang="fr-FR" smtClean="0">
                <a:latin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‹N°›</a:t>
            </a:fld>
            <a:endParaRPr lang="fr-FR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11486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dt="0"/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hyperlink" Target="mailto:nkouemichel@yahoo.fr" TargetMode="Externa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816352" y="2606010"/>
            <a:ext cx="8262395" cy="2131089"/>
          </a:xfrm>
          <a:solidFill>
            <a:schemeClr val="tx1">
              <a:lumMod val="65000"/>
            </a:schemeClr>
          </a:solidFill>
        </p:spPr>
        <p:txBody>
          <a:bodyPr anchor="ctr">
            <a:noAutofit/>
          </a:bodyPr>
          <a:lstStyle/>
          <a:p>
            <a:pPr algn="ctr"/>
            <a:r>
              <a:rPr lang="fr-CM" sz="4000" dirty="0"/>
              <a:t>Bref rappel du cadre stratégique du </a:t>
            </a:r>
            <a:r>
              <a:rPr lang="fr-CM" sz="4000" dirty="0" err="1"/>
              <a:t>REFADD</a:t>
            </a:r>
            <a:endParaRPr lang="fr-FR" sz="4000" dirty="0">
              <a:solidFill>
                <a:schemeClr val="accent1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9" name="Sous-titre 8"/>
          <p:cNvSpPr>
            <a:spLocks noGrp="1"/>
          </p:cNvSpPr>
          <p:nvPr>
            <p:ph type="subTitle" idx="1"/>
          </p:nvPr>
        </p:nvSpPr>
        <p:spPr>
          <a:xfrm>
            <a:off x="5213268" y="6037404"/>
            <a:ext cx="6708627" cy="685800"/>
          </a:xfrm>
        </p:spPr>
        <p:txBody>
          <a:bodyPr>
            <a:normAutofit/>
          </a:bodyPr>
          <a:lstStyle/>
          <a:p>
            <a:pPr algn="ctr"/>
            <a:r>
              <a:rPr lang="fr-FR" sz="2400" dirty="0" smtClean="0">
                <a:latin typeface="Arial Rounded MT Bold" panose="020F0704030504030204" pitchFamily="34" charset="0"/>
                <a:cs typeface="MV Boli" pitchFamily="2" charset="0"/>
              </a:rPr>
              <a:t>Changements </a:t>
            </a:r>
            <a:r>
              <a:rPr lang="fr-FR" sz="2400" dirty="0">
                <a:latin typeface="Arial Rounded MT Bold" panose="020F0704030504030204" pitchFamily="34" charset="0"/>
                <a:cs typeface="MV Boli" pitchFamily="2" charset="0"/>
              </a:rPr>
              <a:t>pour de Meilleurs Résultats</a:t>
            </a:r>
          </a:p>
        </p:txBody>
      </p:sp>
      <p:grpSp>
        <p:nvGrpSpPr>
          <p:cNvPr id="2" name="Groupe 1"/>
          <p:cNvGrpSpPr/>
          <p:nvPr/>
        </p:nvGrpSpPr>
        <p:grpSpPr>
          <a:xfrm>
            <a:off x="592176" y="6096725"/>
            <a:ext cx="1846980" cy="683689"/>
            <a:chOff x="592176" y="6096725"/>
            <a:chExt cx="1846980" cy="683689"/>
          </a:xfrm>
        </p:grpSpPr>
        <p:pic>
          <p:nvPicPr>
            <p:cNvPr id="6" name="Image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35990" y="6096725"/>
              <a:ext cx="959351" cy="283579"/>
            </a:xfrm>
            <a:prstGeom prst="rect">
              <a:avLst/>
            </a:prstGeom>
          </p:spPr>
        </p:pic>
        <p:sp>
          <p:nvSpPr>
            <p:cNvPr id="7" name="ZoneTexte 6"/>
            <p:cNvSpPr txBox="1"/>
            <p:nvPr/>
          </p:nvSpPr>
          <p:spPr>
            <a:xfrm>
              <a:off x="592176" y="6380304"/>
              <a:ext cx="184698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fr-FR" sz="1000" b="1" dirty="0">
                  <a:solidFill>
                    <a:prstClr val="white"/>
                  </a:solidFill>
                  <a:latin typeface="Arial" pitchFamily="34" charset="0"/>
                </a:rPr>
                <a:t>Conseil-Accompagnement</a:t>
              </a:r>
              <a:r>
                <a:rPr lang="fr-FR" sz="1000" b="1" spc="100" dirty="0">
                  <a:solidFill>
                    <a:prstClr val="white"/>
                  </a:solidFill>
                  <a:latin typeface="Arial" pitchFamily="34" charset="0"/>
                </a:rPr>
                <a:t> </a:t>
              </a:r>
              <a:endParaRPr lang="fr-FR" sz="1050" b="1" dirty="0">
                <a:solidFill>
                  <a:prstClr val="white"/>
                </a:solidFill>
                <a:latin typeface="Arial" pitchFamily="34" charset="0"/>
              </a:endParaRP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fr-FR" sz="1000" b="1" dirty="0">
                  <a:solidFill>
                    <a:prstClr val="white"/>
                  </a:solidFill>
                  <a:latin typeface="Arial" pitchFamily="34" charset="0"/>
                </a:rPr>
                <a:t>RC/YAO/2013/A/4107</a:t>
              </a:r>
            </a:p>
          </p:txBody>
        </p:sp>
      </p:grpSp>
      <p:sp>
        <p:nvSpPr>
          <p:cNvPr id="13" name="ZoneTexte 4"/>
          <p:cNvSpPr txBox="1"/>
          <p:nvPr/>
        </p:nvSpPr>
        <p:spPr bwMode="auto">
          <a:xfrm>
            <a:off x="-99823607" y="-94304679"/>
            <a:ext cx="1560391" cy="401169"/>
          </a:xfrm>
          <a:prstGeom prst="rect">
            <a:avLst/>
          </a:prstGeom>
          <a:solidFill>
            <a:schemeClr val="tx1"/>
          </a:solidFill>
        </p:spPr>
        <p:txBody>
          <a:bodyPr wrap="none" rtlCol="0">
            <a:spAutoFit/>
          </a:bodyPr>
          <a:lstStyle/>
          <a:p>
            <a:r>
              <a:rPr lang="fr-FR" sz="1000" b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Conseil-Accompagnement</a:t>
            </a:r>
            <a:r>
              <a:rPr lang="fr-FR" sz="1000" b="1" spc="10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fr-FR" sz="1200">
              <a:solidFill>
                <a:prstClr val="white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r>
              <a:rPr lang="fr-FR" sz="1000" b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RC/YAO/2013/A/4107</a:t>
            </a:r>
            <a:endParaRPr lang="fr-FR" sz="1200">
              <a:solidFill>
                <a:prstClr val="white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pSp>
        <p:nvGrpSpPr>
          <p:cNvPr id="12" name="Groupe 11"/>
          <p:cNvGrpSpPr/>
          <p:nvPr/>
        </p:nvGrpSpPr>
        <p:grpSpPr>
          <a:xfrm>
            <a:off x="510957" y="208810"/>
            <a:ext cx="2812112" cy="2955169"/>
            <a:chOff x="300645" y="291106"/>
            <a:chExt cx="2812112" cy="2955169"/>
          </a:xfrm>
        </p:grpSpPr>
        <p:sp>
          <p:nvSpPr>
            <p:cNvPr id="4" name="Rectangle 3"/>
            <p:cNvSpPr>
              <a:spLocks noChangeArrowheads="1"/>
            </p:cNvSpPr>
            <p:nvPr/>
          </p:nvSpPr>
          <p:spPr bwMode="auto">
            <a:xfrm>
              <a:off x="300645" y="291106"/>
              <a:ext cx="2812112" cy="2955169"/>
            </a:xfrm>
            <a:prstGeom prst="rect">
              <a:avLst/>
            </a:prstGeom>
            <a:solidFill>
              <a:schemeClr val="tx1"/>
            </a:solidFill>
            <a:ln w="6350" algn="ctr">
              <a:solidFill>
                <a:srgbClr val="000000"/>
              </a:solidFill>
              <a:prstDash val="dash"/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000000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1029" name="Picture 5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81658" y="2606010"/>
              <a:ext cx="1050086" cy="337358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2540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000000"/>
                    </a:outerShdw>
                  </a:effectLst>
                </a14:hiddenEffects>
              </a:ext>
            </a:extLst>
          </p:spPr>
        </p:pic>
        <p:sp>
          <p:nvSpPr>
            <p:cNvPr id="11" name="Rectangle 10"/>
            <p:cNvSpPr/>
            <p:nvPr/>
          </p:nvSpPr>
          <p:spPr>
            <a:xfrm>
              <a:off x="420624" y="291106"/>
              <a:ext cx="2572154" cy="184665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fr-FR" altLang="fr-FR" sz="1200" dirty="0">
                <a:solidFill>
                  <a:srgbClr val="4D3A00"/>
                </a:solidFill>
                <a:latin typeface="Calibri" panose="020F0502020204030204" pitchFamily="34" charset="0"/>
              </a:endParaRPr>
            </a:p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fr-FR" altLang="fr-FR" b="1" smtClean="0">
                  <a:solidFill>
                    <a:srgbClr val="4D3A00"/>
                  </a:solidFill>
                  <a:latin typeface="Calibri" panose="020F0502020204030204" pitchFamily="34" charset="0"/>
                </a:rPr>
                <a:t>Dr NKOUÉ </a:t>
              </a:r>
              <a:r>
                <a:rPr lang="fr-FR" altLang="fr-FR" b="1" dirty="0" smtClean="0">
                  <a:solidFill>
                    <a:srgbClr val="4D3A00"/>
                  </a:solidFill>
                  <a:latin typeface="Calibri" panose="020F0502020204030204" pitchFamily="34" charset="0"/>
                </a:rPr>
                <a:t>Eléazar Michel</a:t>
              </a:r>
              <a:endParaRPr lang="fr-FR" altLang="fr-FR" b="1" dirty="0">
                <a:solidFill>
                  <a:srgbClr val="4D3A00"/>
                </a:solidFill>
                <a:latin typeface="Times New Roman" panose="02020603050405020304" pitchFamily="18" charset="0"/>
              </a:endParaRPr>
            </a:p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fr-FR" altLang="fr-FR" sz="1400" dirty="0" smtClean="0">
                  <a:solidFill>
                    <a:srgbClr val="669900"/>
                  </a:solidFill>
                  <a:latin typeface="Bahnschrift SemiBold" panose="020B0502040204020203" pitchFamily="34" charset="0"/>
                </a:rPr>
                <a:t>Facilitateur de processus</a:t>
              </a:r>
              <a:r>
                <a:rPr lang="fr-FR" altLang="fr-FR" sz="900" dirty="0">
                  <a:solidFill>
                    <a:srgbClr val="339933"/>
                  </a:solidFill>
                  <a:latin typeface="Calibri" panose="020F0502020204030204" pitchFamily="34" charset="0"/>
                </a:rPr>
                <a:t/>
              </a:r>
              <a:br>
                <a:rPr lang="fr-FR" altLang="fr-FR" sz="900" dirty="0">
                  <a:solidFill>
                    <a:srgbClr val="339933"/>
                  </a:solidFill>
                  <a:latin typeface="Calibri" panose="020F0502020204030204" pitchFamily="34" charset="0"/>
                </a:rPr>
              </a:br>
              <a:endParaRPr lang="fr-FR" altLang="fr-FR" sz="900" dirty="0">
                <a:solidFill>
                  <a:srgbClr val="339933"/>
                </a:solidFill>
                <a:latin typeface="Calibri" panose="020F0502020204030204" pitchFamily="34" charset="0"/>
              </a:endParaRPr>
            </a:p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fr-FR" altLang="fr-FR" sz="900" dirty="0">
                <a:solidFill>
                  <a:srgbClr val="339933"/>
                </a:solidFill>
                <a:latin typeface="Calibri" panose="020F0502020204030204" pitchFamily="34" charset="0"/>
              </a:endParaRPr>
            </a:p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fr-FR" altLang="fr-FR" sz="1200" u="sng" dirty="0">
                  <a:solidFill>
                    <a:srgbClr val="000000"/>
                  </a:solidFill>
                  <a:latin typeface="Calibri" panose="020F0502020204030204" pitchFamily="34" charset="0"/>
                </a:rPr>
                <a:t>Tel port</a:t>
              </a:r>
              <a:r>
                <a:rPr lang="fr-FR" altLang="fr-FR" sz="1200" dirty="0">
                  <a:solidFill>
                    <a:srgbClr val="000000"/>
                  </a:solidFill>
                  <a:latin typeface="Calibri" panose="020F0502020204030204" pitchFamily="34" charset="0"/>
                </a:rPr>
                <a:t>: </a:t>
              </a:r>
              <a:r>
                <a:rPr lang="fr-FR" altLang="fr-FR" sz="1200" dirty="0" smtClean="0">
                  <a:solidFill>
                    <a:srgbClr val="000000"/>
                  </a:solidFill>
                  <a:latin typeface="Calibri" panose="020F0502020204030204" pitchFamily="34" charset="0"/>
                </a:rPr>
                <a:t>   </a:t>
              </a:r>
              <a:r>
                <a:rPr lang="fr-FR" altLang="fr-FR" sz="1400" b="1" dirty="0">
                  <a:solidFill>
                    <a:srgbClr val="000000"/>
                  </a:solidFill>
                  <a:latin typeface="Calibri" panose="020F0502020204030204" pitchFamily="34" charset="0"/>
                </a:rPr>
                <a:t>+ (237) </a:t>
              </a:r>
              <a:r>
                <a:rPr lang="fr-FR" altLang="fr-FR" sz="1400" b="1" dirty="0" smtClean="0">
                  <a:solidFill>
                    <a:srgbClr val="000000"/>
                  </a:solidFill>
                  <a:latin typeface="Calibri" panose="020F0502020204030204" pitchFamily="34" charset="0"/>
                </a:rPr>
                <a:t>697330777</a:t>
              </a:r>
              <a:endParaRPr lang="fr-FR" altLang="fr-FR" sz="2000" dirty="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fr-FR" altLang="fr-FR" sz="1200" u="sng" dirty="0">
                  <a:solidFill>
                    <a:srgbClr val="000000"/>
                  </a:solidFill>
                  <a:latin typeface="Calibri" panose="020F0502020204030204" pitchFamily="34" charset="0"/>
                </a:rPr>
                <a:t>Mail</a:t>
              </a:r>
              <a:r>
                <a:rPr lang="fr-FR" altLang="fr-FR" sz="1200" dirty="0">
                  <a:solidFill>
                    <a:srgbClr val="000000"/>
                  </a:solidFill>
                  <a:latin typeface="Calibri" panose="020F0502020204030204" pitchFamily="34" charset="0"/>
                </a:rPr>
                <a:t>:  </a:t>
              </a:r>
              <a:r>
                <a:rPr lang="fr-FR" altLang="fr-FR" sz="1200" b="1" dirty="0" smtClean="0">
                  <a:solidFill>
                    <a:srgbClr val="8C6B00"/>
                  </a:solidFill>
                  <a:latin typeface="Malgun Gothic" panose="020B0503020000020004" pitchFamily="34" charset="-127"/>
                  <a:hlinkClick r:id="rId5"/>
                </a:rPr>
                <a:t>nkouemichel@yahoo.fr</a:t>
              </a:r>
              <a:r>
                <a:rPr lang="fr-FR" altLang="fr-FR" sz="1200" b="1" dirty="0" smtClean="0">
                  <a:solidFill>
                    <a:srgbClr val="8C6B00"/>
                  </a:solidFill>
                  <a:latin typeface="Malgun Gothic" panose="020B0503020000020004" pitchFamily="34" charset="-127"/>
                </a:rPr>
                <a:t> </a:t>
              </a:r>
              <a:endParaRPr lang="fr-FR" altLang="fr-FR" sz="2000" dirty="0">
                <a:solidFill>
                  <a:srgbClr val="344F21"/>
                </a:solidFill>
                <a:latin typeface="Times New Roman" panose="02020603050405020304" pitchFamily="18" charset="0"/>
              </a:endParaRPr>
            </a:p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fr-FR" altLang="fr-FR" sz="1200" u="sng" dirty="0">
                  <a:solidFill>
                    <a:srgbClr val="000000"/>
                  </a:solidFill>
                  <a:latin typeface="Calibri" panose="020F0502020204030204" pitchFamily="34" charset="0"/>
                </a:rPr>
                <a:t>Adresse</a:t>
              </a:r>
              <a:r>
                <a:rPr lang="fr-FR" altLang="fr-FR" sz="1200" dirty="0">
                  <a:solidFill>
                    <a:srgbClr val="000000"/>
                  </a:solidFill>
                  <a:latin typeface="Calibri" panose="020F0502020204030204" pitchFamily="34" charset="0"/>
                </a:rPr>
                <a:t>:</a:t>
              </a:r>
              <a:r>
                <a:rPr lang="fr-FR" altLang="fr-FR" sz="1100" dirty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fr-FR" altLang="fr-FR" sz="1200" dirty="0">
                  <a:solidFill>
                    <a:srgbClr val="000000"/>
                  </a:solidFill>
                  <a:latin typeface="Calibri" panose="020F0502020204030204" pitchFamily="34" charset="0"/>
                </a:rPr>
                <a:t>BP 224 Yaoundé, Cameroun</a:t>
              </a:r>
              <a:endParaRPr lang="fr-FR" altLang="fr-FR" dirty="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fr-FR" altLang="fr-FR" sz="1200" u="sng" dirty="0" err="1" smtClean="0">
                  <a:solidFill>
                    <a:srgbClr val="000000"/>
                  </a:solidFill>
                  <a:latin typeface="Calibri" panose="020F0502020204030204" pitchFamily="34" charset="0"/>
                </a:rPr>
                <a:t>Whatsapp</a:t>
              </a:r>
              <a:r>
                <a:rPr lang="fr-FR" altLang="fr-FR" sz="1200" u="sng" dirty="0">
                  <a:solidFill>
                    <a:srgbClr val="000000"/>
                  </a:solidFill>
                  <a:latin typeface="Calibri" panose="020F0502020204030204" pitchFamily="34" charset="0"/>
                </a:rPr>
                <a:t>:</a:t>
              </a:r>
              <a:r>
                <a:rPr lang="fr-FR" altLang="fr-FR" sz="1200" b="1" dirty="0">
                  <a:solidFill>
                    <a:srgbClr val="000000"/>
                  </a:solidFill>
                  <a:latin typeface="Calibri" panose="020F0502020204030204" pitchFamily="34" charset="0"/>
                </a:rPr>
                <a:t>         </a:t>
              </a:r>
              <a:r>
                <a:rPr lang="fr-FR" altLang="fr-FR" sz="1200" b="1" dirty="0" smtClean="0">
                  <a:solidFill>
                    <a:srgbClr val="000000"/>
                  </a:solidFill>
                  <a:latin typeface="Calibri" panose="020F0502020204030204" pitchFamily="34" charset="0"/>
                </a:rPr>
                <a:t> </a:t>
              </a:r>
              <a:r>
                <a:rPr lang="fr-FR" altLang="fr-FR" sz="1400" b="1" dirty="0">
                  <a:solidFill>
                    <a:srgbClr val="000000"/>
                  </a:solidFill>
                  <a:latin typeface="Calibri" panose="020F0502020204030204" pitchFamily="34" charset="0"/>
                </a:rPr>
                <a:t>+237 </a:t>
              </a:r>
              <a:r>
                <a:rPr lang="fr-FR" altLang="fr-FR" sz="1400" b="1" dirty="0" smtClean="0">
                  <a:solidFill>
                    <a:srgbClr val="000000"/>
                  </a:solidFill>
                  <a:latin typeface="Calibri" panose="020F0502020204030204" pitchFamily="34" charset="0"/>
                </a:rPr>
                <a:t>674556561</a:t>
              </a:r>
              <a:endParaRPr lang="fr-FR" altLang="fr-FR" sz="3200" dirty="0">
                <a:solidFill>
                  <a:prstClr val="white"/>
                </a:solidFill>
                <a:latin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63657745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>
                <a:solidFill>
                  <a:srgbClr val="8D9BAF"/>
                </a:solidFill>
              </a:rPr>
              <a:t>COMIFAC - GIZ - CMR</a:t>
            </a:r>
            <a:endParaRPr lang="fr-FR">
              <a:solidFill>
                <a:srgbClr val="8D9BAF"/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E932171F-7284-4FC0-885E-A939B7B342ED}" type="slidenum">
              <a:rPr lang="fr-FR" smtClean="0"/>
              <a:pPr/>
              <a:t>2</a:t>
            </a:fld>
            <a:endParaRPr lang="fr-FR"/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fr-FR" i="1" dirty="0"/>
              <a:t>Suite à l’atelier de 2016</a:t>
            </a:r>
            <a:r>
              <a:rPr lang="fr-FR" dirty="0"/>
              <a:t> (</a:t>
            </a:r>
            <a:r>
              <a:rPr lang="fr-FR" i="1" dirty="0" err="1"/>
              <a:t>Mbalmayo</a:t>
            </a:r>
            <a:r>
              <a:rPr lang="fr-FR" i="1" dirty="0"/>
              <a:t> au Cameroun) </a:t>
            </a:r>
          </a:p>
          <a:p>
            <a:pPr marL="0" indent="0" algn="just">
              <a:buNone/>
            </a:pPr>
            <a:r>
              <a:rPr lang="fr-FR" i="1" dirty="0"/>
              <a:t>Une recommandation a été faite à la </a:t>
            </a:r>
            <a:r>
              <a:rPr lang="fr-FR" i="1" dirty="0" err="1"/>
              <a:t>CEFDHAC</a:t>
            </a:r>
            <a:r>
              <a:rPr lang="fr-FR" i="1" dirty="0"/>
              <a:t> et à ses réseaux de se doter des Cadres d'action  Stratégiques pour améliorer leur fonctionnement</a:t>
            </a:r>
            <a:r>
              <a:rPr lang="fr-FR" dirty="0"/>
              <a:t>;  </a:t>
            </a:r>
          </a:p>
          <a:p>
            <a:pPr marL="0" indent="0" algn="just">
              <a:buNone/>
            </a:pPr>
            <a:endParaRPr lang="fr-FR" dirty="0"/>
          </a:p>
          <a:p>
            <a:r>
              <a:rPr lang="fr-CM" dirty="0"/>
              <a:t>Cette stratégie a été élaboré durant trois ateliers : </a:t>
            </a:r>
          </a:p>
          <a:p>
            <a:pPr marL="0" indent="0">
              <a:buNone/>
            </a:pPr>
            <a:r>
              <a:rPr lang="fr-CM" dirty="0"/>
              <a:t>Les réflexions ont débuté à Douala au Cameroun (Juillet 2017), ensuite à Brazzaville au Congo (août - Septembre 2017) et finalisé à Douala (Octobre 2017);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7673537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>
                <a:solidFill>
                  <a:srgbClr val="8D9BAF"/>
                </a:solidFill>
              </a:rPr>
              <a:t>COMIFAC - GIZ - CMR</a:t>
            </a:r>
            <a:endParaRPr lang="fr-FR">
              <a:solidFill>
                <a:srgbClr val="8D9BAF"/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E932171F-7284-4FC0-885E-A939B7B342ED}" type="slidenum">
              <a:rPr lang="fr-FR" smtClean="0"/>
              <a:pPr/>
              <a:t>3</a:t>
            </a:fld>
            <a:endParaRPr lang="fr-FR"/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pPr algn="just"/>
            <a:r>
              <a:rPr lang="fr-CM" dirty="0" smtClean="0"/>
              <a:t>Cette stratégie est structurée principalement autour de la Vision</a:t>
            </a:r>
            <a:r>
              <a:rPr lang="fr-CM" dirty="0"/>
              <a:t>, </a:t>
            </a:r>
            <a:r>
              <a:rPr lang="fr-CM" dirty="0" smtClean="0"/>
              <a:t> le But</a:t>
            </a:r>
            <a:r>
              <a:rPr lang="fr-CM" dirty="0"/>
              <a:t>, et </a:t>
            </a:r>
            <a:r>
              <a:rPr lang="fr-CM" dirty="0" smtClean="0"/>
              <a:t>des Axes </a:t>
            </a:r>
            <a:r>
              <a:rPr lang="fr-CM" dirty="0"/>
              <a:t>stratégiques prioritaires. </a:t>
            </a:r>
          </a:p>
          <a:p>
            <a:pPr marL="228600" lvl="1" algn="just">
              <a:spcBef>
                <a:spcPts val="1000"/>
              </a:spcBef>
            </a:pPr>
            <a:r>
              <a:rPr lang="fr-CM" dirty="0"/>
              <a:t>Cette stratégie met en exergue les valeurs </a:t>
            </a:r>
            <a:r>
              <a:rPr lang="fr-FR" b="1" dirty="0"/>
              <a:t>fondamentales partagées par les membres du </a:t>
            </a:r>
            <a:r>
              <a:rPr lang="fr-FR" b="1" dirty="0" err="1"/>
              <a:t>REFADD</a:t>
            </a:r>
            <a:endParaRPr lang="fr-FR" b="1" dirty="0"/>
          </a:p>
          <a:p>
            <a:pPr lvl="0" algn="just"/>
            <a:r>
              <a:rPr lang="fr-FR" b="1" dirty="0"/>
              <a:t>La Parité comme facteur de développement durable;</a:t>
            </a:r>
            <a:endParaRPr lang="fr-FR" dirty="0"/>
          </a:p>
          <a:p>
            <a:pPr lvl="0" algn="just"/>
            <a:r>
              <a:rPr lang="fr-CM" dirty="0"/>
              <a:t> </a:t>
            </a:r>
            <a:r>
              <a:rPr lang="fr-FR" b="1" dirty="0"/>
              <a:t>L’</a:t>
            </a:r>
            <a:r>
              <a:rPr lang="fr-FR" b="1" dirty="0" err="1"/>
              <a:t>Inclusivité</a:t>
            </a:r>
            <a:r>
              <a:rPr lang="fr-FR" b="1" dirty="0"/>
              <a:t>, gage d’exhaustivité des solutions aux effets du changement climatique;</a:t>
            </a:r>
          </a:p>
          <a:p>
            <a:pPr algn="just"/>
            <a:r>
              <a:rPr lang="fr-FR" b="1" dirty="0"/>
              <a:t>La Participation de tous pour une appropriation des solutions et mesures préconisées pour une gestion durable des écosystèmes forestiers;</a:t>
            </a:r>
            <a:endParaRPr lang="fr-FR" dirty="0"/>
          </a:p>
          <a:p>
            <a:pPr lvl="0"/>
            <a:r>
              <a:rPr lang="fr-FR" b="1" dirty="0"/>
              <a:t>La transversalité comme source d’innovation et de motivation des membres. </a:t>
            </a:r>
            <a:endParaRPr lang="fr-FR" dirty="0"/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4448635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>
                <a:solidFill>
                  <a:srgbClr val="8D9BAF"/>
                </a:solidFill>
              </a:rPr>
              <a:t>COMIFAC - GIZ - CMR</a:t>
            </a:r>
            <a:endParaRPr lang="fr-FR">
              <a:solidFill>
                <a:srgbClr val="8D9BAF"/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E932171F-7284-4FC0-885E-A939B7B342ED}" type="slidenum">
              <a:rPr lang="fr-FR" smtClean="0"/>
              <a:pPr/>
              <a:t>4</a:t>
            </a:fld>
            <a:endParaRPr lang="fr-FR"/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fr-CM" dirty="0"/>
              <a:t> cette stratégie présente aussi les </a:t>
            </a:r>
            <a:r>
              <a:rPr lang="fr-FR" dirty="0"/>
              <a:t>valeurs de fonctionnement du </a:t>
            </a:r>
            <a:r>
              <a:rPr lang="fr-FR" dirty="0" err="1"/>
              <a:t>REFADD</a:t>
            </a:r>
            <a:r>
              <a:rPr lang="fr-CM" dirty="0"/>
              <a:t> :</a:t>
            </a:r>
          </a:p>
          <a:p>
            <a:pPr lvl="0"/>
            <a:r>
              <a:rPr lang="fr-FR" b="1" dirty="0"/>
              <a:t>L’Esprit d’équipe </a:t>
            </a:r>
            <a:endParaRPr lang="fr-FR" dirty="0"/>
          </a:p>
          <a:p>
            <a:pPr lvl="0"/>
            <a:r>
              <a:rPr lang="fr-FR" b="1" dirty="0"/>
              <a:t>Le Partage </a:t>
            </a:r>
            <a:endParaRPr lang="fr-FR" dirty="0"/>
          </a:p>
          <a:p>
            <a:pPr lvl="0"/>
            <a:r>
              <a:rPr lang="fr-FR" b="1" dirty="0"/>
              <a:t>La Compétence </a:t>
            </a:r>
            <a:endParaRPr lang="fr-FR" dirty="0"/>
          </a:p>
          <a:p>
            <a:pPr lvl="0"/>
            <a:r>
              <a:rPr lang="fr-FR" b="1" dirty="0"/>
              <a:t>Le Respect mutuel </a:t>
            </a:r>
            <a:endParaRPr lang="fr-FR" dirty="0"/>
          </a:p>
          <a:p>
            <a:pPr lvl="0"/>
            <a:r>
              <a:rPr lang="fr-FR" b="1" dirty="0"/>
              <a:t>L’Intégrité</a:t>
            </a:r>
            <a:endParaRPr lang="fr-FR" dirty="0"/>
          </a:p>
          <a:p>
            <a:pPr lvl="0"/>
            <a:r>
              <a:rPr lang="fr-FR" b="1" dirty="0"/>
              <a:t>L’Éthique</a:t>
            </a:r>
            <a:endParaRPr lang="fr-FR" dirty="0"/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1249018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>
                <a:solidFill>
                  <a:srgbClr val="8D9BAF"/>
                </a:solidFill>
              </a:rPr>
              <a:t>COMIFAC - GIZ - CMR</a:t>
            </a:r>
            <a:endParaRPr lang="fr-FR">
              <a:solidFill>
                <a:srgbClr val="8D9BAF"/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E932171F-7284-4FC0-885E-A939B7B342ED}" type="slidenum">
              <a:rPr lang="fr-FR" smtClean="0"/>
              <a:pPr/>
              <a:t>5</a:t>
            </a:fld>
            <a:endParaRPr lang="fr-FR"/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fr-CM" dirty="0"/>
              <a:t>pour rendre la stratégie opérationnel, l’on a élaboré à Libreville au Gabon (30 Juillet-août 2018): </a:t>
            </a:r>
            <a:r>
              <a:rPr lang="fr-CM" b="1" dirty="0"/>
              <a:t>un plan opérationnel;</a:t>
            </a:r>
          </a:p>
          <a:p>
            <a:r>
              <a:rPr lang="fr-CM" dirty="0"/>
              <a:t>Actuellement nous sommes dans la logique de travail et de tâches: </a:t>
            </a:r>
            <a:r>
              <a:rPr lang="fr-CM" b="1" dirty="0"/>
              <a:t>Plan de travail;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91472861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édian">
  <a:themeElements>
    <a:clrScheme name="Personnalisé 3">
      <a:dk1>
        <a:sysClr val="windowText" lastClr="000000"/>
      </a:dk1>
      <a:lt1>
        <a:sysClr val="window" lastClr="FFFFFF"/>
      </a:lt1>
      <a:dk2>
        <a:srgbClr val="8D9BAF"/>
      </a:dk2>
      <a:lt2>
        <a:srgbClr val="D6ECFF"/>
      </a:lt2>
      <a:accent1>
        <a:srgbClr val="7FD13B"/>
      </a:accent1>
      <a:accent2>
        <a:srgbClr val="C58C00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Médian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é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587</TotalTime>
  <Words>268</Words>
  <Application>Microsoft Office PowerPoint</Application>
  <PresentationFormat>Grand écran</PresentationFormat>
  <Paragraphs>43</Paragraphs>
  <Slides>5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10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</vt:i4>
      </vt:variant>
    </vt:vector>
  </HeadingPairs>
  <TitlesOfParts>
    <vt:vector size="16" baseType="lpstr">
      <vt:lpstr>Malgun Gothic</vt:lpstr>
      <vt:lpstr>Arial</vt:lpstr>
      <vt:lpstr>Arial Rounded MT Bold</vt:lpstr>
      <vt:lpstr>Bahnschrift SemiBold</vt:lpstr>
      <vt:lpstr>Calibri</vt:lpstr>
      <vt:lpstr>MV Boli</vt:lpstr>
      <vt:lpstr>Times New Roman</vt:lpstr>
      <vt:lpstr>Tw Cen MT</vt:lpstr>
      <vt:lpstr>Wingdings</vt:lpstr>
      <vt:lpstr>Wingdings 2</vt:lpstr>
      <vt:lpstr>Médian</vt:lpstr>
      <vt:lpstr>Bref rappel du cadre stratégique du REFADD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Utilisateur Windows</dc:creator>
  <cp:lastModifiedBy>MICHEL</cp:lastModifiedBy>
  <cp:revision>41</cp:revision>
  <dcterms:created xsi:type="dcterms:W3CDTF">2019-04-11T10:27:58Z</dcterms:created>
  <dcterms:modified xsi:type="dcterms:W3CDTF">2021-06-21T08:24:05Z</dcterms:modified>
</cp:coreProperties>
</file>